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6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7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drawings/drawing2.xml" ContentType="application/vnd.openxmlformats-officedocument.drawingml.chartshapes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7.xml" ContentType="application/vnd.openxmlformats-officedocument.drawingml.chart+xml"/>
  <Override PartName="/ppt/notesSlides/notesSlide15.xml" ContentType="application/vnd.openxmlformats-officedocument.presentationml.notesSlide+xml"/>
  <Override PartName="/ppt/charts/chart18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6.xml" ContentType="application/vnd.openxmlformats-officedocument.presentationml.notesSlid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67" r:id="rId3"/>
    <p:sldMasterId id="2147483705" r:id="rId4"/>
    <p:sldMasterId id="2147483710" r:id="rId5"/>
    <p:sldMasterId id="2147483714" r:id="rId6"/>
    <p:sldMasterId id="2147483718" r:id="rId7"/>
    <p:sldMasterId id="2147483725" r:id="rId8"/>
  </p:sldMasterIdLst>
  <p:notesMasterIdLst>
    <p:notesMasterId r:id="rId106"/>
  </p:notesMasterIdLst>
  <p:handoutMasterIdLst>
    <p:handoutMasterId r:id="rId107"/>
  </p:handoutMasterIdLst>
  <p:sldIdLst>
    <p:sldId id="257" r:id="rId9"/>
    <p:sldId id="258" r:id="rId10"/>
    <p:sldId id="259" r:id="rId11"/>
    <p:sldId id="367" r:id="rId12"/>
    <p:sldId id="368" r:id="rId13"/>
    <p:sldId id="405" r:id="rId14"/>
    <p:sldId id="370" r:id="rId15"/>
    <p:sldId id="470" r:id="rId16"/>
    <p:sldId id="481" r:id="rId17"/>
    <p:sldId id="265" r:id="rId18"/>
    <p:sldId id="266" r:id="rId19"/>
    <p:sldId id="396" r:id="rId20"/>
    <p:sldId id="398" r:id="rId21"/>
    <p:sldId id="399" r:id="rId22"/>
    <p:sldId id="400" r:id="rId23"/>
    <p:sldId id="340" r:id="rId24"/>
    <p:sldId id="273" r:id="rId25"/>
    <p:sldId id="341" r:id="rId26"/>
    <p:sldId id="495" r:id="rId27"/>
    <p:sldId id="496" r:id="rId28"/>
    <p:sldId id="448" r:id="rId29"/>
    <p:sldId id="276" r:id="rId30"/>
    <p:sldId id="438" r:id="rId31"/>
    <p:sldId id="437" r:id="rId32"/>
    <p:sldId id="342" r:id="rId33"/>
    <p:sldId id="343" r:id="rId34"/>
    <p:sldId id="344" r:id="rId35"/>
    <p:sldId id="345" r:id="rId36"/>
    <p:sldId id="346" r:id="rId37"/>
    <p:sldId id="385" r:id="rId38"/>
    <p:sldId id="386" r:id="rId39"/>
    <p:sldId id="387" r:id="rId40"/>
    <p:sldId id="388" r:id="rId41"/>
    <p:sldId id="427" r:id="rId42"/>
    <p:sldId id="289" r:id="rId43"/>
    <p:sldId id="478" r:id="rId44"/>
    <p:sldId id="292" r:id="rId45"/>
    <p:sldId id="479" r:id="rId46"/>
    <p:sldId id="294" r:id="rId47"/>
    <p:sldId id="480" r:id="rId48"/>
    <p:sldId id="296" r:id="rId49"/>
    <p:sldId id="351" r:id="rId50"/>
    <p:sldId id="298" r:id="rId51"/>
    <p:sldId id="473" r:id="rId52"/>
    <p:sldId id="420" r:id="rId53"/>
    <p:sldId id="419" r:id="rId54"/>
    <p:sldId id="302" r:id="rId55"/>
    <p:sldId id="486" r:id="rId56"/>
    <p:sldId id="487" r:id="rId57"/>
    <p:sldId id="488" r:id="rId58"/>
    <p:sldId id="489" r:id="rId59"/>
    <p:sldId id="490" r:id="rId60"/>
    <p:sldId id="491" r:id="rId61"/>
    <p:sldId id="492" r:id="rId62"/>
    <p:sldId id="493" r:id="rId63"/>
    <p:sldId id="309" r:id="rId64"/>
    <p:sldId id="360" r:id="rId65"/>
    <p:sldId id="361" r:id="rId66"/>
    <p:sldId id="362" r:id="rId67"/>
    <p:sldId id="363" r:id="rId68"/>
    <p:sldId id="364" r:id="rId69"/>
    <p:sldId id="365" r:id="rId70"/>
    <p:sldId id="366" r:id="rId71"/>
    <p:sldId id="317" r:id="rId72"/>
    <p:sldId id="318" r:id="rId73"/>
    <p:sldId id="482" r:id="rId74"/>
    <p:sldId id="483" r:id="rId75"/>
    <p:sldId id="484" r:id="rId76"/>
    <p:sldId id="371" r:id="rId77"/>
    <p:sldId id="440" r:id="rId78"/>
    <p:sldId id="390" r:id="rId79"/>
    <p:sldId id="392" r:id="rId80"/>
    <p:sldId id="391" r:id="rId81"/>
    <p:sldId id="327" r:id="rId82"/>
    <p:sldId id="328" r:id="rId83"/>
    <p:sldId id="421" r:id="rId84"/>
    <p:sldId id="439" r:id="rId85"/>
    <p:sldId id="460" r:id="rId86"/>
    <p:sldId id="494" r:id="rId87"/>
    <p:sldId id="474" r:id="rId88"/>
    <p:sldId id="475" r:id="rId89"/>
    <p:sldId id="333" r:id="rId90"/>
    <p:sldId id="436" r:id="rId91"/>
    <p:sldId id="458" r:id="rId92"/>
    <p:sldId id="485" r:id="rId93"/>
    <p:sldId id="463" r:id="rId94"/>
    <p:sldId id="464" r:id="rId95"/>
    <p:sldId id="461" r:id="rId96"/>
    <p:sldId id="462" r:id="rId97"/>
    <p:sldId id="442" r:id="rId98"/>
    <p:sldId id="443" r:id="rId99"/>
    <p:sldId id="444" r:id="rId100"/>
    <p:sldId id="445" r:id="rId101"/>
    <p:sldId id="446" r:id="rId102"/>
    <p:sldId id="467" r:id="rId103"/>
    <p:sldId id="468" r:id="rId104"/>
    <p:sldId id="469" r:id="rId105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52">
          <p15:clr>
            <a:srgbClr val="A4A3A4"/>
          </p15:clr>
        </p15:guide>
        <p15:guide id="4" orient="horz" pos="2177">
          <p15:clr>
            <a:srgbClr val="A4A3A4"/>
          </p15:clr>
        </p15:guide>
        <p15:guide id="5" orient="horz" pos="164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9824" autoAdjust="0"/>
  </p:normalViewPr>
  <p:slideViewPr>
    <p:cSldViewPr snapToGrid="0">
      <p:cViewPr>
        <p:scale>
          <a:sx n="80" d="100"/>
          <a:sy n="80" d="100"/>
        </p:scale>
        <p:origin x="1459" y="48"/>
      </p:cViewPr>
      <p:guideLst>
        <p:guide orient="horz" pos="2160"/>
        <p:guide pos="2880"/>
        <p:guide orient="horz" pos="2152"/>
        <p:guide orient="horz" pos="2177"/>
        <p:guide orient="horz" pos="164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slide" Target="slides/slide76.xml"/><Relationship Id="rId89" Type="http://schemas.openxmlformats.org/officeDocument/2006/relationships/slide" Target="slides/slide81.xml"/><Relationship Id="rId16" Type="http://schemas.openxmlformats.org/officeDocument/2006/relationships/slide" Target="slides/slide8.xml"/><Relationship Id="rId107" Type="http://schemas.openxmlformats.org/officeDocument/2006/relationships/handoutMaster" Target="handoutMasters/handoutMaster1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102" Type="http://schemas.openxmlformats.org/officeDocument/2006/relationships/slide" Target="slides/slide94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2.xml"/><Relationship Id="rId95" Type="http://schemas.openxmlformats.org/officeDocument/2006/relationships/slide" Target="slides/slide87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59" Type="http://schemas.openxmlformats.org/officeDocument/2006/relationships/slide" Target="slides/slide51.xml"/><Relationship Id="rId103" Type="http://schemas.openxmlformats.org/officeDocument/2006/relationships/slide" Target="slides/slide95.xml"/><Relationship Id="rId108" Type="http://schemas.openxmlformats.org/officeDocument/2006/relationships/presProps" Target="presProps.xml"/><Relationship Id="rId54" Type="http://schemas.openxmlformats.org/officeDocument/2006/relationships/slide" Target="slides/slide46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91" Type="http://schemas.openxmlformats.org/officeDocument/2006/relationships/slide" Target="slides/slide83.xml"/><Relationship Id="rId96" Type="http://schemas.openxmlformats.org/officeDocument/2006/relationships/slide" Target="slides/slide8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94" Type="http://schemas.openxmlformats.org/officeDocument/2006/relationships/slide" Target="slides/slide86.xml"/><Relationship Id="rId99" Type="http://schemas.openxmlformats.org/officeDocument/2006/relationships/slide" Target="slides/slide91.xml"/><Relationship Id="rId101" Type="http://schemas.openxmlformats.org/officeDocument/2006/relationships/slide" Target="slides/slide9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109" Type="http://schemas.openxmlformats.org/officeDocument/2006/relationships/viewProps" Target="viewProps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97" Type="http://schemas.openxmlformats.org/officeDocument/2006/relationships/slide" Target="slides/slide89.xml"/><Relationship Id="rId104" Type="http://schemas.openxmlformats.org/officeDocument/2006/relationships/slide" Target="slides/slide96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slide" Target="slides/slide8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slide" Target="slides/slide79.xml"/><Relationship Id="rId110" Type="http://schemas.openxmlformats.org/officeDocument/2006/relationships/theme" Target="theme/theme1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Relationship Id="rId100" Type="http://schemas.openxmlformats.org/officeDocument/2006/relationships/slide" Target="slides/slide92.xml"/><Relationship Id="rId105" Type="http://schemas.openxmlformats.org/officeDocument/2006/relationships/slide" Target="slides/slide97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93" Type="http://schemas.openxmlformats.org/officeDocument/2006/relationships/slide" Target="slides/slide85.xml"/><Relationship Id="rId98" Type="http://schemas.openxmlformats.org/officeDocument/2006/relationships/slide" Target="slides/slide90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7.xml"/><Relationship Id="rId46" Type="http://schemas.openxmlformats.org/officeDocument/2006/relationships/slide" Target="slides/slide38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62" Type="http://schemas.openxmlformats.org/officeDocument/2006/relationships/slide" Target="slides/slide54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11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311 Industria alimentaria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12700">
                <a:solidFill>
                  <a:schemeClr val="lt2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marker>
          <c:dLbls>
            <c:dLbl>
              <c:idx val="5"/>
              <c:layout>
                <c:manualLayout>
                  <c:x val="-2.0874069547828045E-2"/>
                  <c:y val="5.21719670140042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0F6-4F0F-832A-23C2C2097DEE}"/>
                </c:ext>
              </c:extLst>
            </c:dLbl>
            <c:dLbl>
              <c:idx val="6"/>
              <c:layout>
                <c:manualLayout>
                  <c:x val="-3.1162278265377961E-2"/>
                  <c:y val="4.94677081683097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0F6-4F0F-832A-23C2C2097DEE}"/>
                </c:ext>
              </c:extLst>
            </c:dLbl>
            <c:dLbl>
              <c:idx val="7"/>
              <c:layout>
                <c:manualLayout>
                  <c:x val="-2.3813557752842281E-2"/>
                  <c:y val="8.46230731623397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0F6-4F0F-832A-23C2C2097DEE}"/>
                </c:ext>
              </c:extLst>
            </c:dLbl>
            <c:dLbl>
              <c:idx val="8"/>
              <c:layout>
                <c:manualLayout>
                  <c:x val="-4.1476178572751099E-2"/>
                  <c:y val="8.31155020893062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F3C-448D-B0DD-479300F949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Hoja1!$B$1:$J$1</c:f>
              <c:strCach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strCache>
            </c:strRef>
          </c:cat>
          <c:val>
            <c:numRef>
              <c:f>Hoja1!$B$2:$J$2</c:f>
              <c:numCache>
                <c:formatCode>#,##0</c:formatCode>
                <c:ptCount val="9"/>
                <c:pt idx="0">
                  <c:v>581.59447500000067</c:v>
                </c:pt>
                <c:pt idx="1">
                  <c:v>649.56699399999934</c:v>
                </c:pt>
                <c:pt idx="2">
                  <c:v>681.50745699999948</c:v>
                </c:pt>
                <c:pt idx="3">
                  <c:v>728.30429499999946</c:v>
                </c:pt>
                <c:pt idx="4">
                  <c:v>804.5492639999992</c:v>
                </c:pt>
                <c:pt idx="5">
                  <c:v>885.31632699999921</c:v>
                </c:pt>
                <c:pt idx="6">
                  <c:v>898.72777699999995</c:v>
                </c:pt>
                <c:pt idx="7">
                  <c:v>913.13300000000004</c:v>
                </c:pt>
                <c:pt idx="8" formatCode="_(* #,##0.00_);_(* \(#,##0.00\);_(* &quot;-&quot;??_);_(@_)">
                  <c:v>964.072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0F6-4F0F-832A-23C2C2097D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3849984"/>
        <c:axId val="103851520"/>
      </c:lineChart>
      <c:lineChart>
        <c:grouping val="standard"/>
        <c:varyColors val="0"/>
        <c:ser>
          <c:idx val="1"/>
          <c:order val="1"/>
          <c:tx>
            <c:strRef>
              <c:f>Hoja1!$A$3</c:f>
              <c:strCache>
                <c:ptCount val="1"/>
                <c:pt idx="0">
                  <c:v>312 Industria de las bebidas y del tabaco 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12700">
                <a:solidFill>
                  <a:schemeClr val="lt2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marker>
          <c:dLbls>
            <c:dLbl>
              <c:idx val="6"/>
              <c:layout>
                <c:manualLayout>
                  <c:x val="-4.4955768803466432E-2"/>
                  <c:y val="-6.36716680549948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0F6-4F0F-832A-23C2C2097D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Hoja1!$B$1:$J$1</c:f>
              <c:strCach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strCache>
            </c:strRef>
          </c:cat>
          <c:val>
            <c:numRef>
              <c:f>Hoja1!$B$3:$J$3</c:f>
              <c:numCache>
                <c:formatCode>#,##0</c:formatCode>
                <c:ptCount val="9"/>
                <c:pt idx="0">
                  <c:v>202.92428600000017</c:v>
                </c:pt>
                <c:pt idx="1">
                  <c:v>206.61477299999976</c:v>
                </c:pt>
                <c:pt idx="2">
                  <c:v>222.57376599999978</c:v>
                </c:pt>
                <c:pt idx="3">
                  <c:v>228.678022</c:v>
                </c:pt>
                <c:pt idx="4">
                  <c:v>248.24151199999983</c:v>
                </c:pt>
                <c:pt idx="5">
                  <c:v>264.50788500000033</c:v>
                </c:pt>
                <c:pt idx="6">
                  <c:v>269.2741349999996</c:v>
                </c:pt>
                <c:pt idx="7">
                  <c:v>286.9839699999996</c:v>
                </c:pt>
                <c:pt idx="8">
                  <c:v>314.97620799999953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0F6-4F0F-832A-23C2C2097D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3863040"/>
        <c:axId val="103853056"/>
      </c:lineChart>
      <c:catAx>
        <c:axId val="1038499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3851520"/>
        <c:crosses val="autoZero"/>
        <c:auto val="1"/>
        <c:lblAlgn val="ctr"/>
        <c:lblOffset val="100"/>
        <c:noMultiLvlLbl val="0"/>
      </c:catAx>
      <c:valAx>
        <c:axId val="103851520"/>
        <c:scaling>
          <c:orientation val="minMax"/>
          <c:min val="55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3849984"/>
        <c:crosses val="autoZero"/>
        <c:crossBetween val="between"/>
      </c:valAx>
      <c:valAx>
        <c:axId val="103853056"/>
        <c:scaling>
          <c:orientation val="minMax"/>
        </c:scaling>
        <c:delete val="0"/>
        <c:axPos val="r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3863040"/>
        <c:crosses val="max"/>
        <c:crossBetween val="between"/>
        <c:majorUnit val="20"/>
      </c:valAx>
      <c:catAx>
        <c:axId val="1038630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10385305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566071362441631E-2"/>
          <c:y val="9.8178223859824873E-2"/>
          <c:w val="0.92326674350998039"/>
          <c:h val="0.752625899219305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Enero - Marzo 2015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311 Industria alimentaria</c:v>
                </c:pt>
                <c:pt idx="1">
                  <c:v>312 Industria de las bebidas y del tabaco </c:v>
                </c:pt>
              </c:strCache>
            </c:strRef>
          </c:cat>
          <c:val>
            <c:numRef>
              <c:f>Hoja1!$B$2:$B$3</c:f>
              <c:numCache>
                <c:formatCode>#,##0</c:formatCode>
                <c:ptCount val="2"/>
                <c:pt idx="0">
                  <c:v>249671</c:v>
                </c:pt>
                <c:pt idx="1">
                  <c:v>68282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18-491F-9A2C-7EF842C2B11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Enero - Marzo 2016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6"/>
              <c:layout>
                <c:manualLayout>
                  <c:x val="-4.4955768803466412E-2"/>
                  <c:y val="-6.36716680549948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D18-491F-9A2C-7EF842C2B1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311 Industria alimentaria</c:v>
                </c:pt>
                <c:pt idx="1">
                  <c:v>312 Industria de las bebidas y del tabaco </c:v>
                </c:pt>
              </c:strCache>
            </c:strRef>
          </c:cat>
          <c:val>
            <c:numRef>
              <c:f>Hoja1!$C$2:$C$3</c:f>
              <c:numCache>
                <c:formatCode>#,##0</c:formatCode>
                <c:ptCount val="2"/>
                <c:pt idx="0">
                  <c:v>269877</c:v>
                </c:pt>
                <c:pt idx="1">
                  <c:v>78981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18-491F-9A2C-7EF842C2B1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4197120"/>
        <c:axId val="104338176"/>
      </c:barChart>
      <c:catAx>
        <c:axId val="1041971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4338176"/>
        <c:crosses val="autoZero"/>
        <c:auto val="1"/>
        <c:lblAlgn val="ctr"/>
        <c:lblOffset val="100"/>
        <c:noMultiLvlLbl val="0"/>
      </c:catAx>
      <c:valAx>
        <c:axId val="10433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419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56607136244184E-2"/>
          <c:y val="6.0318600020101663E-2"/>
          <c:w val="0.92326674350998039"/>
          <c:h val="0.790485523059023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Enero - Marzo 2015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 3121 Industria de las bebidas</c:v>
                </c:pt>
                <c:pt idx="1">
                  <c:v>3122 Industria del tabaco</c:v>
                </c:pt>
              </c:strCache>
            </c:strRef>
          </c:cat>
          <c:val>
            <c:numRef>
              <c:f>Hoja1!$B$2:$B$3</c:f>
              <c:numCache>
                <c:formatCode>#,##0</c:formatCode>
                <c:ptCount val="2"/>
                <c:pt idx="0">
                  <c:v>66509</c:v>
                </c:pt>
                <c:pt idx="1">
                  <c:v>1773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C4-4A7F-922D-A9A02ABBB9C4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Enero - Marzo 2016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 3121 Industria de las bebidas</c:v>
                </c:pt>
                <c:pt idx="1">
                  <c:v>3122 Industria del tabaco</c:v>
                </c:pt>
              </c:strCache>
            </c:strRef>
          </c:cat>
          <c:val>
            <c:numRef>
              <c:f>Hoja1!$C$2:$C$3</c:f>
              <c:numCache>
                <c:formatCode>#,##0</c:formatCode>
                <c:ptCount val="2"/>
                <c:pt idx="0">
                  <c:v>76051</c:v>
                </c:pt>
                <c:pt idx="1">
                  <c:v>2930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C4-4A7F-922D-A9A02ABBB9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4426112"/>
        <c:axId val="104432000"/>
      </c:barChart>
      <c:catAx>
        <c:axId val="1044261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4432000"/>
        <c:crosses val="autoZero"/>
        <c:auto val="1"/>
        <c:lblAlgn val="ctr"/>
        <c:lblOffset val="100"/>
        <c:noMultiLvlLbl val="0"/>
      </c:catAx>
      <c:valAx>
        <c:axId val="104432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442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2"/>
          <c:order val="0"/>
          <c:tx>
            <c:strRef>
              <c:f>Hoja1!$B$1</c:f>
              <c:strCache>
                <c:ptCount val="1"/>
                <c:pt idx="0">
                  <c:v>Enero - Marzo 2015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 w="50800"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(Hoja1!$A$4:$A$5,Hoja1!$A$7,Hoja1!$A$10)</c:f>
              <c:strCache>
                <c:ptCount val="4"/>
                <c:pt idx="0">
                  <c:v>Molienda de granos y de semillas y obtención de aceites y grasas</c:v>
                </c:pt>
                <c:pt idx="1">
                  <c:v>Elaboración de azúcares, chocolates, dulces y similares</c:v>
                </c:pt>
                <c:pt idx="2">
                  <c:v>Elaboración de productos lácteos</c:v>
                </c:pt>
                <c:pt idx="3">
                  <c:v>Elaboración de productos de panadería y tortillas</c:v>
                </c:pt>
              </c:strCache>
            </c:strRef>
          </c:cat>
          <c:val>
            <c:numRef>
              <c:f>(Hoja1!$B$4:$B$5,Hoja1!$B$7,Hoja1!$B$10)</c:f>
              <c:numCache>
                <c:formatCode>#,##0</c:formatCode>
                <c:ptCount val="4"/>
                <c:pt idx="0">
                  <c:v>36421</c:v>
                </c:pt>
                <c:pt idx="1">
                  <c:v>32188</c:v>
                </c:pt>
                <c:pt idx="2">
                  <c:v>29759</c:v>
                </c:pt>
                <c:pt idx="3">
                  <c:v>55844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DB-4CB7-8F63-F169FB6603FD}"/>
            </c:ext>
          </c:extLst>
        </c:ser>
        <c:ser>
          <c:idx val="3"/>
          <c:order val="1"/>
          <c:tx>
            <c:strRef>
              <c:f>Hoja1!$C$1</c:f>
              <c:strCache>
                <c:ptCount val="1"/>
                <c:pt idx="0">
                  <c:v>Enero - Marzo 2016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 w="50800"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(Hoja1!$A$4:$A$5,Hoja1!$A$7,Hoja1!$A$10)</c:f>
              <c:strCache>
                <c:ptCount val="4"/>
                <c:pt idx="0">
                  <c:v>Molienda de granos y de semillas y obtención de aceites y grasas</c:v>
                </c:pt>
                <c:pt idx="1">
                  <c:v>Elaboración de azúcares, chocolates, dulces y similares</c:v>
                </c:pt>
                <c:pt idx="2">
                  <c:v>Elaboración de productos lácteos</c:v>
                </c:pt>
                <c:pt idx="3">
                  <c:v>Elaboración de productos de panadería y tortillas</c:v>
                </c:pt>
              </c:strCache>
            </c:strRef>
          </c:cat>
          <c:val>
            <c:numRef>
              <c:f>(Hoja1!$C$4:$C$5,Hoja1!$C$7,Hoja1!$C$10)</c:f>
              <c:numCache>
                <c:formatCode>#,##0</c:formatCode>
                <c:ptCount val="4"/>
                <c:pt idx="0">
                  <c:v>38038</c:v>
                </c:pt>
                <c:pt idx="1">
                  <c:v>42259</c:v>
                </c:pt>
                <c:pt idx="2">
                  <c:v>30117</c:v>
                </c:pt>
                <c:pt idx="3">
                  <c:v>56815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DB-4CB7-8F63-F169FB6603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4560000"/>
        <c:axId val="134565888"/>
      </c:barChart>
      <c:catAx>
        <c:axId val="134560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34565888"/>
        <c:crosses val="autoZero"/>
        <c:auto val="1"/>
        <c:lblAlgn val="ctr"/>
        <c:lblOffset val="100"/>
        <c:noMultiLvlLbl val="0"/>
      </c:catAx>
      <c:valAx>
        <c:axId val="134565888"/>
        <c:scaling>
          <c:orientation val="minMax"/>
          <c:min val="8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3456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86066067355732E-2"/>
          <c:y val="3.8684529254544429E-2"/>
          <c:w val="0.93161089010651565"/>
          <c:h val="0.6935912898164852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Hoja1!$B$1</c:f>
              <c:strCache>
                <c:ptCount val="1"/>
                <c:pt idx="0">
                  <c:v>Enero - Marzo 2015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(Hoja1!$A$3,Hoja1!$A$6,Hoja1!$A$8:$A$9)</c:f>
              <c:strCache>
                <c:ptCount val="4"/>
                <c:pt idx="0">
                  <c:v>Elaboración de alimentos para animales</c:v>
                </c:pt>
                <c:pt idx="1">
                  <c:v>Conservación de frutas, verduras y alimentos preparados </c:v>
                </c:pt>
                <c:pt idx="2">
                  <c:v>Matanza, empacado y procesamiento de carne de ganado, aves y otros animales comestibles</c:v>
                </c:pt>
                <c:pt idx="3">
                  <c:v>Preparación y envasado de pescados y mariscos</c:v>
                </c:pt>
              </c:strCache>
            </c:strRef>
          </c:cat>
          <c:val>
            <c:numRef>
              <c:f>(Hoja1!$B$3,Hoja1!$B$6,Hoja1!$B$8:$B$9)</c:f>
              <c:numCache>
                <c:formatCode>#,##0</c:formatCode>
                <c:ptCount val="4"/>
                <c:pt idx="0">
                  <c:v>16640</c:v>
                </c:pt>
                <c:pt idx="1">
                  <c:v>15989</c:v>
                </c:pt>
                <c:pt idx="2">
                  <c:v>23421</c:v>
                </c:pt>
                <c:pt idx="3">
                  <c:v>2984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1A-4865-A1A8-F8ABFF7FF16B}"/>
            </c:ext>
          </c:extLst>
        </c:ser>
        <c:ser>
          <c:idx val="4"/>
          <c:order val="1"/>
          <c:tx>
            <c:strRef>
              <c:f>Hoja1!$C$1</c:f>
              <c:strCache>
                <c:ptCount val="1"/>
                <c:pt idx="0">
                  <c:v>Enero - Marzo 2016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(Hoja1!$A$3,Hoja1!$A$6,Hoja1!$A$8:$A$9)</c:f>
              <c:strCache>
                <c:ptCount val="4"/>
                <c:pt idx="0">
                  <c:v>Elaboración de alimentos para animales</c:v>
                </c:pt>
                <c:pt idx="1">
                  <c:v>Conservación de frutas, verduras y alimentos preparados </c:v>
                </c:pt>
                <c:pt idx="2">
                  <c:v>Matanza, empacado y procesamiento de carne de ganado, aves y otros animales comestibles</c:v>
                </c:pt>
                <c:pt idx="3">
                  <c:v>Preparación y envasado de pescados y mariscos</c:v>
                </c:pt>
              </c:strCache>
            </c:strRef>
          </c:cat>
          <c:val>
            <c:numRef>
              <c:f>(Hoja1!$C$3,Hoja1!$C$6,Hoja1!$C$8:$C$9)</c:f>
              <c:numCache>
                <c:formatCode>#,##0</c:formatCode>
                <c:ptCount val="4"/>
                <c:pt idx="0">
                  <c:v>18123</c:v>
                </c:pt>
                <c:pt idx="1">
                  <c:v>17897</c:v>
                </c:pt>
                <c:pt idx="2">
                  <c:v>25862</c:v>
                </c:pt>
                <c:pt idx="3">
                  <c:v>2644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1A-4865-A1A8-F8ABFF7FF1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4519552"/>
        <c:axId val="104521088"/>
      </c:barChart>
      <c:catAx>
        <c:axId val="104519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4521088"/>
        <c:crosses val="autoZero"/>
        <c:auto val="1"/>
        <c:lblAlgn val="ctr"/>
        <c:lblOffset val="100"/>
        <c:noMultiLvlLbl val="0"/>
      </c:catAx>
      <c:valAx>
        <c:axId val="10452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451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Saldo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1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949B-43A0-A089-60850148F99D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7BFC-4E26-937F-29A1E7A7E903}"/>
              </c:ext>
            </c:extLst>
          </c:dPt>
          <c:dPt>
            <c:idx val="2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949B-43A0-A089-60850148F99D}"/>
              </c:ext>
            </c:extLst>
          </c:dPt>
          <c:dPt>
            <c:idx val="2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949B-43A0-A089-60850148F99D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Hoja1!$B$1:$W$1</c:f>
              <c:strCache>
                <c:ptCount val="22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2015 mar</c:v>
                </c:pt>
                <c:pt idx="21">
                  <c:v>2016 mar</c:v>
                </c:pt>
              </c:strCache>
            </c:strRef>
          </c:cat>
          <c:val>
            <c:numRef>
              <c:f>Hoja1!$B$2:$W$2</c:f>
              <c:numCache>
                <c:formatCode>#,##0</c:formatCode>
                <c:ptCount val="22"/>
                <c:pt idx="0">
                  <c:v>6534.9774120000002</c:v>
                </c:pt>
                <c:pt idx="1">
                  <c:v>428.62837500000001</c:v>
                </c:pt>
                <c:pt idx="2">
                  <c:v>-7800.2672540000003</c:v>
                </c:pt>
                <c:pt idx="3">
                  <c:v>-5360.5580920000002</c:v>
                </c:pt>
                <c:pt idx="4">
                  <c:v>-8048.9173039999996</c:v>
                </c:pt>
                <c:pt idx="5">
                  <c:v>-9953.2329219999992</c:v>
                </c:pt>
                <c:pt idx="6">
                  <c:v>-7916.2185790000003</c:v>
                </c:pt>
                <c:pt idx="7">
                  <c:v>-5690.3216309999998</c:v>
                </c:pt>
                <c:pt idx="8">
                  <c:v>-8811.0982839999997</c:v>
                </c:pt>
                <c:pt idx="9">
                  <c:v>-7586.6306549999999</c:v>
                </c:pt>
                <c:pt idx="10">
                  <c:v>-6133.2290139999996</c:v>
                </c:pt>
                <c:pt idx="11">
                  <c:v>-10083.08812</c:v>
                </c:pt>
                <c:pt idx="12">
                  <c:v>-16182.824000000001</c:v>
                </c:pt>
                <c:pt idx="13">
                  <c:v>-4763.6540000000005</c:v>
                </c:pt>
                <c:pt idx="14" formatCode="General">
                  <c:v>-3251.3440000000001</c:v>
                </c:pt>
                <c:pt idx="15" formatCode="General">
                  <c:v>-1288.2408969999999</c:v>
                </c:pt>
                <c:pt idx="16">
                  <c:v>143.855334</c:v>
                </c:pt>
                <c:pt idx="17">
                  <c:v>-1114.2834559999999</c:v>
                </c:pt>
                <c:pt idx="18">
                  <c:v>-2319.5160150000002</c:v>
                </c:pt>
                <c:pt idx="19">
                  <c:v>-14443.262965</c:v>
                </c:pt>
                <c:pt idx="20" formatCode="General">
                  <c:v>-2183.4353070000002</c:v>
                </c:pt>
                <c:pt idx="21" formatCode="General">
                  <c:v>-4010.7230500000001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FC-4E26-937F-29A1E7A7E9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4764800"/>
        <c:axId val="134774784"/>
        <c:axId val="0"/>
      </c:bar3DChart>
      <c:catAx>
        <c:axId val="13476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34774784"/>
        <c:crosses val="autoZero"/>
        <c:auto val="1"/>
        <c:lblAlgn val="ctr"/>
        <c:lblOffset val="100"/>
        <c:noMultiLvlLbl val="0"/>
      </c:catAx>
      <c:valAx>
        <c:axId val="13477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3476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Estados Unidos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1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3DC6-447D-B0B8-DE720234872C}"/>
              </c:ext>
            </c:extLst>
          </c:dPt>
          <c:dPt>
            <c:idx val="2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2808-40B9-A0F9-C053AA5F6D16}"/>
              </c:ext>
            </c:extLst>
          </c:dPt>
          <c:dPt>
            <c:idx val="2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2808-40B9-A0F9-C053AA5F6D16}"/>
              </c:ext>
            </c:extLst>
          </c:dPt>
          <c:dLbls>
            <c:dLbl>
              <c:idx val="19"/>
              <c:layout>
                <c:manualLayout>
                  <c:x val="1.4874982797142061E-3"/>
                  <c:y val="-3.1775385717077438E-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9503942748885116E-2"/>
                      <c:h val="5.278099366794214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3DC6-447D-B0B8-DE720234872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Hoja1!$B$1:$W$1</c:f>
              <c:strCache>
                <c:ptCount val="22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2015 mar</c:v>
                </c:pt>
                <c:pt idx="21">
                  <c:v>2016 mar</c:v>
                </c:pt>
              </c:strCache>
            </c:strRef>
          </c:cat>
          <c:val>
            <c:numRef>
              <c:f>Hoja1!$B$2:$W$2</c:f>
              <c:numCache>
                <c:formatCode>#,##0.0</c:formatCode>
                <c:ptCount val="22"/>
                <c:pt idx="0">
                  <c:v>12.42530241</c:v>
                </c:pt>
                <c:pt idx="1">
                  <c:v>11.976967520000001</c:v>
                </c:pt>
                <c:pt idx="2">
                  <c:v>9.7768908690000007</c:v>
                </c:pt>
                <c:pt idx="3">
                  <c:v>15.32202333</c:v>
                </c:pt>
                <c:pt idx="4">
                  <c:v>20.07429028</c:v>
                </c:pt>
                <c:pt idx="5">
                  <c:v>26.529672640000001</c:v>
                </c:pt>
                <c:pt idx="6">
                  <c:v>36.081852579999996</c:v>
                </c:pt>
                <c:pt idx="7">
                  <c:v>40.972673410000006</c:v>
                </c:pt>
                <c:pt idx="8">
                  <c:v>54.61956137</c:v>
                </c:pt>
                <c:pt idx="9">
                  <c:v>65.015406940000005</c:v>
                </c:pt>
                <c:pt idx="10">
                  <c:v>81.488278999999991</c:v>
                </c:pt>
                <c:pt idx="11">
                  <c:v>83.676378679999999</c:v>
                </c:pt>
                <c:pt idx="12">
                  <c:v>83.210666000000003</c:v>
                </c:pt>
                <c:pt idx="13">
                  <c:v>72.445069000000004</c:v>
                </c:pt>
                <c:pt idx="14">
                  <c:v>93.514685</c:v>
                </c:pt>
                <c:pt idx="15">
                  <c:v>100.356324362</c:v>
                </c:pt>
                <c:pt idx="16">
                  <c:v>102.708593714</c:v>
                </c:pt>
                <c:pt idx="17">
                  <c:v>112.35109978</c:v>
                </c:pt>
                <c:pt idx="18">
                  <c:v>123.73266555799999</c:v>
                </c:pt>
                <c:pt idx="19">
                  <c:v>122.04962601</c:v>
                </c:pt>
                <c:pt idx="20" formatCode="General">
                  <c:v>26.934149268999999</c:v>
                </c:pt>
                <c:pt idx="21" formatCode="General">
                  <c:v>27.748025916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C6-447D-B0B8-DE72023487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4735744"/>
        <c:axId val="134737280"/>
        <c:axId val="0"/>
      </c:bar3DChart>
      <c:catAx>
        <c:axId val="13473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34737280"/>
        <c:crosses val="autoZero"/>
        <c:auto val="1"/>
        <c:lblAlgn val="ctr"/>
        <c:lblOffset val="100"/>
        <c:noMultiLvlLbl val="0"/>
      </c:catAx>
      <c:valAx>
        <c:axId val="13473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34735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China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1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F6DC-4971-98CE-8C9B466497C8}"/>
              </c:ext>
            </c:extLst>
          </c:dPt>
          <c:dPt>
            <c:idx val="2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6477-492C-BCF6-5785E7C9B55B}"/>
              </c:ext>
            </c:extLst>
          </c:dPt>
          <c:dPt>
            <c:idx val="2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477-492C-BCF6-5785E7C9B55B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Hoja1!$B$1:$W$1</c:f>
              <c:strCache>
                <c:ptCount val="22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2015 mar</c:v>
                </c:pt>
                <c:pt idx="21">
                  <c:v>2016 mar</c:v>
                </c:pt>
              </c:strCache>
            </c:strRef>
          </c:cat>
          <c:val>
            <c:numRef>
              <c:f>Hoja1!$B$2:$W$2</c:f>
              <c:numCache>
                <c:formatCode>General</c:formatCode>
                <c:ptCount val="22"/>
                <c:pt idx="0">
                  <c:v>-0.63831615099999994</c:v>
                </c:pt>
                <c:pt idx="1">
                  <c:v>-1.186565818</c:v>
                </c:pt>
                <c:pt idx="2">
                  <c:v>-1.51051625</c:v>
                </c:pt>
                <c:pt idx="3">
                  <c:v>-1.7947161679999999</c:v>
                </c:pt>
                <c:pt idx="4">
                  <c:v>-2.676089508</c:v>
                </c:pt>
                <c:pt idx="5">
                  <c:v>-3.7451818509999999</c:v>
                </c:pt>
                <c:pt idx="6">
                  <c:v>-5.7607218319999998</c:v>
                </c:pt>
                <c:pt idx="7">
                  <c:v>-8.9378283449999998</c:v>
                </c:pt>
                <c:pt idx="8">
                  <c:v>-13.62243615</c:v>
                </c:pt>
                <c:pt idx="9">
                  <c:v>-16.560791779999999</c:v>
                </c:pt>
                <c:pt idx="10">
                  <c:v>-22.75017291</c:v>
                </c:pt>
                <c:pt idx="11">
                  <c:v>-27.85133772</c:v>
                </c:pt>
                <c:pt idx="12">
                  <c:v>-32.707367999999995</c:v>
                </c:pt>
                <c:pt idx="13">
                  <c:v>-30.313388</c:v>
                </c:pt>
                <c:pt idx="14">
                  <c:v>-41.409146</c:v>
                </c:pt>
                <c:pt idx="15">
                  <c:v>-46.282864806999996</c:v>
                </c:pt>
                <c:pt idx="16">
                  <c:v>-51.215317624000001</c:v>
                </c:pt>
                <c:pt idx="17">
                  <c:v>-54.856140328000002</c:v>
                </c:pt>
                <c:pt idx="18">
                  <c:v>-60.276787591000001</c:v>
                </c:pt>
                <c:pt idx="19">
                  <c:v>-65.106528819000005</c:v>
                </c:pt>
                <c:pt idx="20">
                  <c:v>-14.212256291999999</c:v>
                </c:pt>
                <c:pt idx="21">
                  <c:v>-14.814889224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DC-4971-98CE-8C9B466497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4963968"/>
        <c:axId val="134965504"/>
        <c:axId val="0"/>
      </c:bar3DChart>
      <c:catAx>
        <c:axId val="13496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34965504"/>
        <c:crosses val="autoZero"/>
        <c:auto val="1"/>
        <c:lblAlgn val="ctr"/>
        <c:lblOffset val="100"/>
        <c:noMultiLvlLbl val="0"/>
      </c:catAx>
      <c:valAx>
        <c:axId val="13496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34963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533251195547792E-2"/>
          <c:y val="3.1053123738489802E-2"/>
          <c:w val="0.90948365299987965"/>
          <c:h val="0.8703068482395741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Terciario</c:v>
                </c:pt>
              </c:strCache>
            </c:strRef>
          </c:tx>
          <c:spPr>
            <a:solidFill>
              <a:srgbClr val="FF66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2015 I Trim</c:v>
                </c:pt>
                <c:pt idx="1">
                  <c:v>2016 I Trim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30.5</c:v>
                </c:pt>
                <c:pt idx="1">
                  <c:v>31.2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CF-40BD-926A-7EDE6B4AD55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Secundario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2015 I Trim</c:v>
                </c:pt>
                <c:pt idx="1">
                  <c:v>2016 I Trim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12.2</c:v>
                </c:pt>
                <c:pt idx="1">
                  <c:v>12.8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CF-40BD-926A-7EDE6B4AD551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Primario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</c:spPr>
          <c:invertIfNegative val="0"/>
          <c:dLbls>
            <c:dLbl>
              <c:idx val="0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2DF-462B-8EDB-B6BEC4D66728}"/>
                </c:ext>
              </c:extLst>
            </c:dLbl>
            <c:dLbl>
              <c:idx val="1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52DF-462B-8EDB-B6BEC4D6672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2015 I Trim</c:v>
                </c:pt>
                <c:pt idx="1">
                  <c:v>2016 I Trim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6.5</c:v>
                </c:pt>
                <c:pt idx="1">
                  <c:v>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CF-40BD-926A-7EDE6B4AD5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6867200"/>
        <c:axId val="136885376"/>
        <c:axId val="0"/>
      </c:bar3DChart>
      <c:catAx>
        <c:axId val="136867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6885376"/>
        <c:crosses val="autoZero"/>
        <c:auto val="1"/>
        <c:lblAlgn val="ctr"/>
        <c:lblOffset val="100"/>
        <c:noMultiLvlLbl val="0"/>
      </c:catAx>
      <c:valAx>
        <c:axId val="1368853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68672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SUBOCUPADA</c:v>
                </c:pt>
              </c:strCache>
            </c:strRef>
          </c:tx>
          <c:spPr>
            <a:solidFill>
              <a:srgbClr val="FF66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Hoja1!$A$2:$A$3</c:f>
              <c:strCache>
                <c:ptCount val="2"/>
                <c:pt idx="0">
                  <c:v>2015 I Trim</c:v>
                </c:pt>
                <c:pt idx="1">
                  <c:v>2016 I Trim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8.1</c:v>
                </c:pt>
                <c:pt idx="1">
                  <c:v>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40-4326-BC4F-911C3D519B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1725056"/>
        <c:axId val="141730944"/>
        <c:axId val="0"/>
      </c:bar3DChart>
      <c:catAx>
        <c:axId val="141725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s-ES"/>
          </a:p>
        </c:txPr>
        <c:crossAx val="141730944"/>
        <c:crosses val="autoZero"/>
        <c:auto val="1"/>
        <c:lblAlgn val="ctr"/>
        <c:lblOffset val="100"/>
        <c:noMultiLvlLbl val="0"/>
      </c:catAx>
      <c:valAx>
        <c:axId val="141730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s-ES"/>
          </a:p>
        </c:txPr>
        <c:crossAx val="1417250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ICC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30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Hoja1!$A$2:$A$54</c:f>
              <c:strCache>
                <c:ptCount val="53"/>
                <c:pt idx="0">
                  <c:v>2012/01</c:v>
                </c:pt>
                <c:pt idx="1">
                  <c:v>2012/02</c:v>
                </c:pt>
                <c:pt idx="2">
                  <c:v>2012/03</c:v>
                </c:pt>
                <c:pt idx="3">
                  <c:v>2012/04</c:v>
                </c:pt>
                <c:pt idx="4">
                  <c:v>2012/05</c:v>
                </c:pt>
                <c:pt idx="5">
                  <c:v>2012/06</c:v>
                </c:pt>
                <c:pt idx="6">
                  <c:v>2012/07</c:v>
                </c:pt>
                <c:pt idx="7">
                  <c:v>2012/08</c:v>
                </c:pt>
                <c:pt idx="8">
                  <c:v>2012/09</c:v>
                </c:pt>
                <c:pt idx="9">
                  <c:v>2012/10</c:v>
                </c:pt>
                <c:pt idx="10">
                  <c:v>2012/11</c:v>
                </c:pt>
                <c:pt idx="11">
                  <c:v>2012/12</c:v>
                </c:pt>
                <c:pt idx="12">
                  <c:v>2013/01</c:v>
                </c:pt>
                <c:pt idx="13">
                  <c:v>2013/02</c:v>
                </c:pt>
                <c:pt idx="14">
                  <c:v>2013/03</c:v>
                </c:pt>
                <c:pt idx="15">
                  <c:v>2013/04</c:v>
                </c:pt>
                <c:pt idx="16">
                  <c:v>2013/05</c:v>
                </c:pt>
                <c:pt idx="17">
                  <c:v>2013/06</c:v>
                </c:pt>
                <c:pt idx="18">
                  <c:v>2013/07</c:v>
                </c:pt>
                <c:pt idx="19">
                  <c:v>2013/08</c:v>
                </c:pt>
                <c:pt idx="20">
                  <c:v>2013/09</c:v>
                </c:pt>
                <c:pt idx="21">
                  <c:v>2013/10</c:v>
                </c:pt>
                <c:pt idx="22">
                  <c:v>2013/11</c:v>
                </c:pt>
                <c:pt idx="23">
                  <c:v>2013/12</c:v>
                </c:pt>
                <c:pt idx="24">
                  <c:v>2014/01</c:v>
                </c:pt>
                <c:pt idx="25">
                  <c:v>2014/02</c:v>
                </c:pt>
                <c:pt idx="26">
                  <c:v>2014/03</c:v>
                </c:pt>
                <c:pt idx="27">
                  <c:v>2014/04</c:v>
                </c:pt>
                <c:pt idx="28">
                  <c:v>2014/05</c:v>
                </c:pt>
                <c:pt idx="29">
                  <c:v>2014/06</c:v>
                </c:pt>
                <c:pt idx="30">
                  <c:v>2014/07</c:v>
                </c:pt>
                <c:pt idx="31">
                  <c:v>2014/08</c:v>
                </c:pt>
                <c:pt idx="32">
                  <c:v>2014/09</c:v>
                </c:pt>
                <c:pt idx="33">
                  <c:v>2014/10</c:v>
                </c:pt>
                <c:pt idx="34">
                  <c:v>2014/11</c:v>
                </c:pt>
                <c:pt idx="35">
                  <c:v>2014/12</c:v>
                </c:pt>
                <c:pt idx="36">
                  <c:v>2015/01</c:v>
                </c:pt>
                <c:pt idx="37">
                  <c:v>2015/02</c:v>
                </c:pt>
                <c:pt idx="38">
                  <c:v>2015/03</c:v>
                </c:pt>
                <c:pt idx="39">
                  <c:v>2015/04</c:v>
                </c:pt>
                <c:pt idx="40">
                  <c:v>2015/05</c:v>
                </c:pt>
                <c:pt idx="41">
                  <c:v>2015/06</c:v>
                </c:pt>
                <c:pt idx="42">
                  <c:v>2015/07</c:v>
                </c:pt>
                <c:pt idx="43">
                  <c:v>2015/08</c:v>
                </c:pt>
                <c:pt idx="44">
                  <c:v>2015/09</c:v>
                </c:pt>
                <c:pt idx="45">
                  <c:v>2015/10</c:v>
                </c:pt>
                <c:pt idx="46">
                  <c:v>2015/11</c:v>
                </c:pt>
                <c:pt idx="47">
                  <c:v>2015/12</c:v>
                </c:pt>
                <c:pt idx="48">
                  <c:v>2016/01</c:v>
                </c:pt>
                <c:pt idx="49">
                  <c:v>2016/02</c:v>
                </c:pt>
                <c:pt idx="50">
                  <c:v>2016/03</c:v>
                </c:pt>
                <c:pt idx="51">
                  <c:v>2016/04</c:v>
                </c:pt>
                <c:pt idx="52">
                  <c:v>2016/05</c:v>
                </c:pt>
              </c:strCache>
            </c:strRef>
          </c:cat>
          <c:val>
            <c:numRef>
              <c:f>Hoja1!$B$2:$B$54</c:f>
              <c:numCache>
                <c:formatCode>General</c:formatCode>
                <c:ptCount val="53"/>
                <c:pt idx="0">
                  <c:v>95.396428510000007</c:v>
                </c:pt>
                <c:pt idx="1">
                  <c:v>93.636827330000003</c:v>
                </c:pt>
                <c:pt idx="2">
                  <c:v>93.400821429999993</c:v>
                </c:pt>
                <c:pt idx="3">
                  <c:v>97.228522049999995</c:v>
                </c:pt>
                <c:pt idx="4">
                  <c:v>96.271424280000005</c:v>
                </c:pt>
                <c:pt idx="5">
                  <c:v>95.540124460000001</c:v>
                </c:pt>
                <c:pt idx="6">
                  <c:v>98.850968570000006</c:v>
                </c:pt>
                <c:pt idx="7">
                  <c:v>97.55228563</c:v>
                </c:pt>
                <c:pt idx="8">
                  <c:v>94.03868903</c:v>
                </c:pt>
                <c:pt idx="9">
                  <c:v>94.932264549999999</c:v>
                </c:pt>
                <c:pt idx="10">
                  <c:v>94.159691080000002</c:v>
                </c:pt>
                <c:pt idx="11">
                  <c:v>98.988400650000003</c:v>
                </c:pt>
                <c:pt idx="12">
                  <c:v>100.0067775</c:v>
                </c:pt>
                <c:pt idx="13">
                  <c:v>95.450435740000003</c:v>
                </c:pt>
                <c:pt idx="14">
                  <c:v>95.383994599999994</c:v>
                </c:pt>
                <c:pt idx="15">
                  <c:v>95.727644280000007</c:v>
                </c:pt>
                <c:pt idx="16">
                  <c:v>95.152673640000003</c:v>
                </c:pt>
                <c:pt idx="17">
                  <c:v>93.255785070000002</c:v>
                </c:pt>
                <c:pt idx="18">
                  <c:v>97.955283460000004</c:v>
                </c:pt>
                <c:pt idx="19">
                  <c:v>97.439677840000002</c:v>
                </c:pt>
                <c:pt idx="20">
                  <c:v>94.103121029999997</c:v>
                </c:pt>
                <c:pt idx="21">
                  <c:v>91.163888080000007</c:v>
                </c:pt>
                <c:pt idx="22">
                  <c:v>88.674419</c:v>
                </c:pt>
                <c:pt idx="23">
                  <c:v>89.663967240000005</c:v>
                </c:pt>
                <c:pt idx="24">
                  <c:v>84.456111399999998</c:v>
                </c:pt>
                <c:pt idx="25">
                  <c:v>84.523656740000007</c:v>
                </c:pt>
                <c:pt idx="26">
                  <c:v>88.785119980000005</c:v>
                </c:pt>
                <c:pt idx="27">
                  <c:v>90.262304459999996</c:v>
                </c:pt>
                <c:pt idx="28">
                  <c:v>90.713832580000002</c:v>
                </c:pt>
                <c:pt idx="29">
                  <c:v>90.973061950000002</c:v>
                </c:pt>
                <c:pt idx="30">
                  <c:v>90.52097225</c:v>
                </c:pt>
                <c:pt idx="31">
                  <c:v>89.712964209999996</c:v>
                </c:pt>
                <c:pt idx="32">
                  <c:v>91.835022289999998</c:v>
                </c:pt>
                <c:pt idx="33">
                  <c:v>90.561872890000004</c:v>
                </c:pt>
                <c:pt idx="34">
                  <c:v>92.884686639999998</c:v>
                </c:pt>
                <c:pt idx="35">
                  <c:v>93.552124169999999</c:v>
                </c:pt>
                <c:pt idx="36">
                  <c:v>91.068998210000004</c:v>
                </c:pt>
                <c:pt idx="37">
                  <c:v>90.258022519999997</c:v>
                </c:pt>
                <c:pt idx="38">
                  <c:v>93.060056430000003</c:v>
                </c:pt>
                <c:pt idx="39">
                  <c:v>91.316005809999993</c:v>
                </c:pt>
                <c:pt idx="40">
                  <c:v>91.954729830000005</c:v>
                </c:pt>
                <c:pt idx="41">
                  <c:v>94.739829569999998</c:v>
                </c:pt>
                <c:pt idx="42">
                  <c:v>92.171569390000002</c:v>
                </c:pt>
                <c:pt idx="43">
                  <c:v>90.433984760000001</c:v>
                </c:pt>
                <c:pt idx="44">
                  <c:v>90.583837759999994</c:v>
                </c:pt>
                <c:pt idx="45">
                  <c:v>91.259947589999996</c:v>
                </c:pt>
                <c:pt idx="46">
                  <c:v>92.497903249999993</c:v>
                </c:pt>
                <c:pt idx="47">
                  <c:v>92.99181111</c:v>
                </c:pt>
                <c:pt idx="48">
                  <c:v>92.532429800000003</c:v>
                </c:pt>
                <c:pt idx="49">
                  <c:v>88.696346009999999</c:v>
                </c:pt>
                <c:pt idx="50">
                  <c:v>89.205241200000003</c:v>
                </c:pt>
                <c:pt idx="51">
                  <c:v>88.897851770000003</c:v>
                </c:pt>
                <c:pt idx="52">
                  <c:v>90.871503579999995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2F-49E3-B091-B3EF1C44A7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41749632"/>
        <c:axId val="142136448"/>
      </c:barChart>
      <c:catAx>
        <c:axId val="14174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2136448"/>
        <c:crosses val="autoZero"/>
        <c:auto val="1"/>
        <c:lblAlgn val="ctr"/>
        <c:lblOffset val="100"/>
        <c:noMultiLvlLbl val="0"/>
      </c:catAx>
      <c:valAx>
        <c:axId val="14213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1749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+mn-ea"/>
                <a:cs typeface="+mn-cs"/>
              </a:defRPr>
            </a:pPr>
            <a:r>
              <a:rPr lang="es-MX" dirty="0">
                <a:latin typeface="+mj-lt"/>
              </a:rPr>
              <a:t>Alimentos, bebidas y tabaco</a:t>
            </a:r>
          </a:p>
        </c:rich>
      </c:tx>
      <c:layout>
        <c:manualLayout>
          <c:xMode val="edge"/>
          <c:yMode val="edge"/>
          <c:x val="0.15091567038690695"/>
          <c:y val="3.3527867426966424E-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0.47</c:v>
                </c:pt>
                <c:pt idx="1">
                  <c:v>7.3999999999999996E-2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9D-46DF-AECB-712055F5D2A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0.05</c:v>
                </c:pt>
                <c:pt idx="1">
                  <c:v>7.0000000000000001E-3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9D-46DF-AECB-712055F5D2A8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0.45</c:v>
                </c:pt>
                <c:pt idx="1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9D-46DF-AECB-712055F5D2A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43220736"/>
        <c:axId val="143222272"/>
      </c:barChart>
      <c:catAx>
        <c:axId val="1432207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3222272"/>
        <c:crosses val="autoZero"/>
        <c:auto val="1"/>
        <c:lblAlgn val="ctr"/>
        <c:lblOffset val="100"/>
        <c:noMultiLvlLbl val="0"/>
      </c:catAx>
      <c:valAx>
        <c:axId val="1432222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14322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6266486263431122"/>
          <c:y val="0.32027501617790932"/>
          <c:w val="0.37701917599984663"/>
          <c:h val="0.107532202727819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+mn-ea"/>
                <a:cs typeface="+mn-cs"/>
              </a:defRPr>
            </a:pPr>
            <a:r>
              <a:rPr lang="es-MX" dirty="0">
                <a:latin typeface="+mj-lt"/>
              </a:rPr>
              <a:t>Alimentos, bebidas y tabaco</a:t>
            </a:r>
          </a:p>
        </c:rich>
      </c:tx>
      <c:layout>
        <c:manualLayout>
          <c:xMode val="edge"/>
          <c:yMode val="edge"/>
          <c:x val="0.1628729105428964"/>
          <c:y val="3.3527867426966354E-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4.76</c:v>
                </c:pt>
                <c:pt idx="1">
                  <c:v>0.74099999999999999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F5-4544-8FE8-E1F98CB6277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2.4500000000000002</c:v>
                </c:pt>
                <c:pt idx="1">
                  <c:v>0.38700000000000001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F5-4544-8FE8-E1F98CB62778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3.79</c:v>
                </c:pt>
                <c:pt idx="1">
                  <c:v>0.59599999999999997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F5-4544-8FE8-E1F98CB6277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43165696"/>
        <c:axId val="143183872"/>
      </c:barChart>
      <c:catAx>
        <c:axId val="1431656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3183872"/>
        <c:crosses val="autoZero"/>
        <c:auto val="1"/>
        <c:lblAlgn val="ctr"/>
        <c:lblOffset val="100"/>
        <c:noMultiLvlLbl val="0"/>
      </c:catAx>
      <c:valAx>
        <c:axId val="1431838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14316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r>
              <a:rPr lang="es-MX">
                <a:latin typeface="+mj-lt"/>
              </a:rPr>
              <a:t>Agropecuarios</a:t>
            </a:r>
          </a:p>
        </c:rich>
      </c:tx>
      <c:layout>
        <c:manualLayout>
          <c:xMode val="edge"/>
          <c:yMode val="edge"/>
          <c:x val="0.30430488230352787"/>
          <c:y val="1.591632510682829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9.2063113845050351E-2"/>
          <c:y val="0.27965066422487994"/>
          <c:w val="0.8646181126073762"/>
          <c:h val="0.578092499122747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 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0.79</c:v>
                </c:pt>
                <c:pt idx="1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95-46A4-8392-614CB348BD39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 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-1.37</c:v>
                </c:pt>
                <c:pt idx="1">
                  <c:v>-0.129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95-46A4-8392-614CB348BD39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 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-0.77</c:v>
                </c:pt>
                <c:pt idx="1">
                  <c:v>-7.2999999999999995E-2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95-46A4-8392-614CB348BD3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43310208"/>
        <c:axId val="143340672"/>
      </c:barChart>
      <c:catAx>
        <c:axId val="1433102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+mn-ea"/>
                <a:cs typeface="+mn-cs"/>
              </a:defRPr>
            </a:pPr>
            <a:endParaRPr lang="es-ES"/>
          </a:p>
        </c:txPr>
        <c:crossAx val="143340672"/>
        <c:crosses val="autoZero"/>
        <c:auto val="1"/>
        <c:lblAlgn val="ctr"/>
        <c:lblOffset val="100"/>
        <c:noMultiLvlLbl val="0"/>
      </c:catAx>
      <c:valAx>
        <c:axId val="1433406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14331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2981540353700656"/>
          <c:y val="0.15663229704109063"/>
          <c:w val="0.38625916133824489"/>
          <c:h val="8.66885746345224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r>
              <a:rPr lang="es-MX">
                <a:latin typeface="+mj-lt"/>
              </a:rPr>
              <a:t>Agropecuarios</a:t>
            </a:r>
          </a:p>
        </c:rich>
      </c:tx>
      <c:layout>
        <c:manualLayout>
          <c:xMode val="edge"/>
          <c:yMode val="edge"/>
          <c:x val="0.20838474087674491"/>
          <c:y val="4.360447370715967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2.5090313053789635E-2"/>
          <c:y val="0.30686331802977723"/>
          <c:w val="0.94424374876935635"/>
          <c:h val="0.584507450977252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 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0.67</c:v>
                </c:pt>
                <c:pt idx="1">
                  <c:v>6.0999999999999999E-2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62-41FB-BA99-B68900C371D7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 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7.5</c:v>
                </c:pt>
                <c:pt idx="1">
                  <c:v>0.66900000000000004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62-41FB-BA99-B68900C371D7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Variación </c:v>
                </c:pt>
                <c:pt idx="1">
                  <c:v>Incidencia 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5.0999999999999996</c:v>
                </c:pt>
                <c:pt idx="1">
                  <c:v>0.47599999999999998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62-41FB-BA99-B68900C371D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43419264"/>
        <c:axId val="143420800"/>
      </c:barChart>
      <c:catAx>
        <c:axId val="1434192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+mn-ea"/>
                <a:cs typeface="+mn-cs"/>
              </a:defRPr>
            </a:pPr>
            <a:endParaRPr lang="es-ES"/>
          </a:p>
        </c:txPr>
        <c:crossAx val="143420800"/>
        <c:crosses val="autoZero"/>
        <c:auto val="1"/>
        <c:lblAlgn val="ctr"/>
        <c:lblOffset val="100"/>
        <c:noMultiLvlLbl val="0"/>
      </c:catAx>
      <c:valAx>
        <c:axId val="1434208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14341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621883202099749E-2"/>
          <c:y val="6.5734498031496072E-2"/>
          <c:w val="0.9012114501312336"/>
          <c:h val="0.843107037401574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Var % INPC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Hoja1!$B$2:$B$11</c:f>
              <c:numCache>
                <c:formatCode>General</c:formatCode>
                <c:ptCount val="10"/>
                <c:pt idx="0">
                  <c:v>-0.49</c:v>
                </c:pt>
                <c:pt idx="1">
                  <c:v>-0.11</c:v>
                </c:pt>
                <c:pt idx="2">
                  <c:v>-0.28999999999999998</c:v>
                </c:pt>
                <c:pt idx="3">
                  <c:v>-0.63</c:v>
                </c:pt>
                <c:pt idx="4">
                  <c:v>-0.74</c:v>
                </c:pt>
                <c:pt idx="5">
                  <c:v>-0.32</c:v>
                </c:pt>
                <c:pt idx="6">
                  <c:v>-0.33</c:v>
                </c:pt>
                <c:pt idx="7">
                  <c:v>-0.32</c:v>
                </c:pt>
                <c:pt idx="8">
                  <c:v>-0.5</c:v>
                </c:pt>
                <c:pt idx="9">
                  <c:v>-0.45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74-47E8-82F7-23F7FC7ECD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overlap val="-27"/>
        <c:axId val="1891202096"/>
        <c:axId val="1891202512"/>
      </c:barChart>
      <c:catAx>
        <c:axId val="189120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91202512"/>
        <c:crosses val="autoZero"/>
        <c:auto val="1"/>
        <c:lblAlgn val="ctr"/>
        <c:lblOffset val="100"/>
        <c:noMultiLvlLbl val="0"/>
      </c:catAx>
      <c:valAx>
        <c:axId val="189120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91202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Ind. Alimentaria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Pt>
            <c:idx val="11"/>
            <c:invertIfNegative val="0"/>
            <c:bubble3D val="0"/>
            <c:spPr>
              <a:solidFill>
                <a:srgbClr val="FFFF00"/>
              </a:solidFill>
              <a:ln>
                <a:solidFill>
                  <a:srgbClr val="C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B26-4AD3-B049-3B7208B2DE4D}"/>
              </c:ext>
            </c:extLst>
          </c:dPt>
          <c:dPt>
            <c:idx val="1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DC4-4A19-84D6-96B799BE48CC}"/>
              </c:ext>
            </c:extLst>
          </c:dPt>
          <c:dPt>
            <c:idx val="1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DC4-4A19-84D6-96B799BE48CC}"/>
              </c:ext>
            </c:extLst>
          </c:dPt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Hoja1!$B$1:$O$1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2015 I Trim</c:v>
                </c:pt>
                <c:pt idx="13">
                  <c:v>2016 I Trim</c:v>
                </c:pt>
              </c:strCache>
            </c:strRef>
          </c:cat>
          <c:val>
            <c:numRef>
              <c:f>Hoja1!$B$2:$O$2</c:f>
              <c:numCache>
                <c:formatCode>#,##0.00</c:formatCode>
                <c:ptCount val="14"/>
                <c:pt idx="0">
                  <c:v>3.1776218900000002</c:v>
                </c:pt>
                <c:pt idx="1">
                  <c:v>2.6286128209999999</c:v>
                </c:pt>
                <c:pt idx="2">
                  <c:v>1.6469735720000001</c:v>
                </c:pt>
                <c:pt idx="3">
                  <c:v>2.2291787689999998</c:v>
                </c:pt>
                <c:pt idx="4">
                  <c:v>1.099264171</c:v>
                </c:pt>
                <c:pt idx="5">
                  <c:v>-0.28203858700000001</c:v>
                </c:pt>
                <c:pt idx="6">
                  <c:v>1.678925295</c:v>
                </c:pt>
                <c:pt idx="7">
                  <c:v>2.1601788549999998</c:v>
                </c:pt>
                <c:pt idx="8">
                  <c:v>2.588693556</c:v>
                </c:pt>
                <c:pt idx="9">
                  <c:v>0.88066995400000003</c:v>
                </c:pt>
                <c:pt idx="10">
                  <c:v>0.64787529600000004</c:v>
                </c:pt>
                <c:pt idx="11">
                  <c:v>1.607835042</c:v>
                </c:pt>
                <c:pt idx="12">
                  <c:v>1.9353563739999999</c:v>
                </c:pt>
                <c:pt idx="13">
                  <c:v>1.405399217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5E-4AF6-A201-030127F10F93}"/>
            </c:ext>
          </c:extLst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Ind. De las Bebidas y del tabaco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C00000"/>
              </a:solidFill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rgbClr val="C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DC4-4A19-84D6-96B799BE48CC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rgbClr val="C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DC4-4A19-84D6-96B799BE48CC}"/>
              </c:ext>
            </c:extLst>
          </c:dPt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Hoja1!$B$1:$O$1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2015 I Trim</c:v>
                </c:pt>
                <c:pt idx="13">
                  <c:v>2016 I Trim</c:v>
                </c:pt>
              </c:strCache>
            </c:strRef>
          </c:cat>
          <c:val>
            <c:numRef>
              <c:f>Hoja1!$B$3:$O$3</c:f>
              <c:numCache>
                <c:formatCode>#,##0.00</c:formatCode>
                <c:ptCount val="14"/>
                <c:pt idx="0">
                  <c:v>6.64111575</c:v>
                </c:pt>
                <c:pt idx="1">
                  <c:v>5.7318998150000002</c:v>
                </c:pt>
                <c:pt idx="2">
                  <c:v>5.8722838199999998</c:v>
                </c:pt>
                <c:pt idx="3">
                  <c:v>2.7414585370000002</c:v>
                </c:pt>
                <c:pt idx="4">
                  <c:v>2.382584188</c:v>
                </c:pt>
                <c:pt idx="5">
                  <c:v>0.31417416100000001</c:v>
                </c:pt>
                <c:pt idx="6">
                  <c:v>0.56838958699999997</c:v>
                </c:pt>
                <c:pt idx="7">
                  <c:v>4.6256792210000004</c:v>
                </c:pt>
                <c:pt idx="8">
                  <c:v>2.5650910790000001</c:v>
                </c:pt>
                <c:pt idx="9">
                  <c:v>-0.46909372199999999</c:v>
                </c:pt>
                <c:pt idx="10">
                  <c:v>3.054081278</c:v>
                </c:pt>
                <c:pt idx="11">
                  <c:v>5.9900062309999997</c:v>
                </c:pt>
                <c:pt idx="12">
                  <c:v>3.5912457199999999</c:v>
                </c:pt>
                <c:pt idx="13">
                  <c:v>7.2018455660000003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5E-4AF6-A201-030127F10F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76501760"/>
        <c:axId val="76504064"/>
      </c:barChart>
      <c:catAx>
        <c:axId val="7650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6504064"/>
        <c:crosses val="autoZero"/>
        <c:auto val="1"/>
        <c:lblAlgn val="ctr"/>
        <c:lblOffset val="100"/>
        <c:noMultiLvlLbl val="0"/>
      </c:catAx>
      <c:valAx>
        <c:axId val="7650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6501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Agroalimentaria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1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BDAE-4787-BABC-761A2CE15B90}"/>
              </c:ext>
            </c:extLst>
          </c:dPt>
          <c:dPt>
            <c:idx val="1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8D26-4632-8649-484FF8BBEA9B}"/>
              </c:ext>
            </c:extLst>
          </c:dPt>
          <c:dPt>
            <c:idx val="1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8D26-4632-8649-484FF8BBEA9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Hoja1!$A$2:$A$16</c:f>
              <c:strCach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2015 mar</c:v>
                </c:pt>
                <c:pt idx="14">
                  <c:v>2016 mar</c:v>
                </c:pt>
              </c:strCache>
            </c:strRef>
          </c:cat>
          <c:val>
            <c:numRef>
              <c:f>Hoja1!$B$2:$B$16</c:f>
              <c:numCache>
                <c:formatCode>#,##0</c:formatCode>
                <c:ptCount val="15"/>
                <c:pt idx="0">
                  <c:v>-3400.5933730000002</c:v>
                </c:pt>
                <c:pt idx="1">
                  <c:v>-3501.8938480000002</c:v>
                </c:pt>
                <c:pt idx="2">
                  <c:v>-2880.632975</c:v>
                </c:pt>
                <c:pt idx="3">
                  <c:v>-2609.1507280000001</c:v>
                </c:pt>
                <c:pt idx="4">
                  <c:v>-4864.3489229999996</c:v>
                </c:pt>
                <c:pt idx="5">
                  <c:v>-7015.839207</c:v>
                </c:pt>
                <c:pt idx="6">
                  <c:v>-3516.3794889999999</c:v>
                </c:pt>
                <c:pt idx="7">
                  <c:v>-3448.0896630000002</c:v>
                </c:pt>
                <c:pt idx="8">
                  <c:v>-4563.665704</c:v>
                </c:pt>
                <c:pt idx="9">
                  <c:v>-4550.1539320000002</c:v>
                </c:pt>
                <c:pt idx="10">
                  <c:v>-2471.294515</c:v>
                </c:pt>
                <c:pt idx="11">
                  <c:v>-1691.872451</c:v>
                </c:pt>
                <c:pt idx="12">
                  <c:v>1474.7077019999999</c:v>
                </c:pt>
                <c:pt idx="13">
                  <c:v>922.88165200000003</c:v>
                </c:pt>
                <c:pt idx="14">
                  <c:v>1716.989108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AE-4787-BABC-761A2CE15B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3771904"/>
        <c:axId val="105436288"/>
        <c:axId val="0"/>
      </c:bar3DChart>
      <c:catAx>
        <c:axId val="143771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5436288"/>
        <c:crosses val="autoZero"/>
        <c:auto val="1"/>
        <c:lblAlgn val="ctr"/>
        <c:lblOffset val="100"/>
        <c:noMultiLvlLbl val="0"/>
      </c:catAx>
      <c:valAx>
        <c:axId val="105436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3771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14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9989643438378495E-3"/>
          <c:y val="9.8364599228998206E-2"/>
          <c:w val="0.80610445332149783"/>
          <c:h val="0.8032708015420037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AGROPECUARIAS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30CA-45AF-8C70-54DAD484CF9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30CA-45AF-8C70-54DAD484CF9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0CA-45AF-8C70-54DAD484CF9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0CA-45AF-8C70-54DAD484CF9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0CA-45AF-8C70-54DAD484CF94}"/>
              </c:ext>
            </c:extLst>
          </c:dPt>
          <c:dLbls>
            <c:dLbl>
              <c:idx val="0"/>
              <c:layout>
                <c:manualLayout>
                  <c:x val="-3.1316269665137841E-2"/>
                  <c:y val="-1.4281709348344157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41973664743306"/>
                      <c:h val="0.141078796629280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30CA-45AF-8C70-54DAD484CF94}"/>
                </c:ext>
              </c:extLst>
            </c:dLbl>
            <c:dLbl>
              <c:idx val="1"/>
              <c:layout>
                <c:manualLayout>
                  <c:x val="3.1316269665137841E-3"/>
                  <c:y val="-4.5646016935750537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304680179513733"/>
                      <c:h val="0.161228252676633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30CA-45AF-8C70-54DAD484CF94}"/>
                </c:ext>
              </c:extLst>
            </c:dLbl>
            <c:dLbl>
              <c:idx val="2"/>
              <c:layout>
                <c:manualLayout>
                  <c:x val="-1.6714010948365141E-2"/>
                  <c:y val="-0.117375472120501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900" dirty="0" err="1"/>
                      <a:t>Aprovecha-miento</a:t>
                    </a:r>
                    <a:r>
                      <a:rPr lang="en-US" sz="900" dirty="0"/>
                      <a:t> </a:t>
                    </a:r>
                    <a:r>
                      <a:rPr lang="en-US" sz="900" dirty="0" err="1"/>
                      <a:t>Forestal</a:t>
                    </a:r>
                    <a:r>
                      <a:rPr lang="en-US" sz="900" dirty="0"/>
                      <a:t> 
0.1%</a:t>
                    </a: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224145583666223"/>
                      <c:h val="0.1511535246529567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0CA-45AF-8C70-54DAD484CF94}"/>
                </c:ext>
              </c:extLst>
            </c:dLbl>
            <c:dLbl>
              <c:idx val="3"/>
              <c:layout>
                <c:manualLayout>
                  <c:x val="0.2081607239729743"/>
                  <c:y val="3.3419405256531635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CA-45AF-8C70-54DAD484CF94}"/>
                </c:ext>
              </c:extLst>
            </c:dLbl>
            <c:dLbl>
              <c:idx val="4"/>
              <c:layout>
                <c:manualLayout>
                  <c:x val="5.6369285397248114E-2"/>
                  <c:y val="0.1409342594665424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CA-45AF-8C70-54DAD484CF9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Agricultura</c:v>
                </c:pt>
                <c:pt idx="1">
                  <c:v>Cría y Explotación de animales</c:v>
                </c:pt>
                <c:pt idx="2">
                  <c:v>Aprovechamiento Forestal </c:v>
                </c:pt>
                <c:pt idx="3">
                  <c:v>Pesca, caza y captura</c:v>
                </c:pt>
                <c:pt idx="4">
                  <c:v>Servicios relacionados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565.9</c:v>
                </c:pt>
                <c:pt idx="1">
                  <c:v>367.6</c:v>
                </c:pt>
                <c:pt idx="2">
                  <c:v>0.9</c:v>
                </c:pt>
                <c:pt idx="3">
                  <c:v>1.1000000000000001</c:v>
                </c:pt>
                <c:pt idx="4">
                  <c:v>229.9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CA-45AF-8C70-54DAD484CF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AGROINDUSTRIAL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4F24-472A-B21B-95E8973CF2E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F24-472A-B21B-95E8973CF2E5}"/>
              </c:ext>
            </c:extLst>
          </c:dPt>
          <c:dLbls>
            <c:dLbl>
              <c:idx val="0"/>
              <c:layout>
                <c:manualLayout>
                  <c:x val="-3.2788349502422598E-2"/>
                  <c:y val="-4.670038172691313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F24-472A-B21B-95E8973CF2E5}"/>
                </c:ext>
              </c:extLst>
            </c:dLbl>
            <c:dLbl>
              <c:idx val="1"/>
              <c:layout>
                <c:manualLayout>
                  <c:x val="-3.1909444168298355E-4"/>
                  <c:y val="2.976694607943688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F24-472A-B21B-95E8973CF2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Industria Alimentaria</c:v>
                </c:pt>
                <c:pt idx="1">
                  <c:v>Industria de las bebidas y del tabaco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16508.599999999999</c:v>
                </c:pt>
                <c:pt idx="1">
                  <c:v>39018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4-472A-B21B-95E8973CF2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0"/>
      <c:rotY val="1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AGROPECUARIAS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30CA-45AF-8C70-54DAD484CF9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30CA-45AF-8C70-54DAD484CF94}"/>
              </c:ext>
            </c:extLst>
          </c:dPt>
          <c:dLbls>
            <c:dLbl>
              <c:idx val="0"/>
              <c:layout>
                <c:manualLayout>
                  <c:x val="0.28920525718794693"/>
                  <c:y val="-4.2385715518002708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41973664743306"/>
                      <c:h val="0.141078796629280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30CA-45AF-8C70-54DAD484CF94}"/>
                </c:ext>
              </c:extLst>
            </c:dLbl>
            <c:dLbl>
              <c:idx val="1"/>
              <c:layout>
                <c:manualLayout>
                  <c:x val="-0.27918848942151203"/>
                  <c:y val="1.6046705784978051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800FA45-A190-4D9E-99A2-5B706D0A5032}" type="CATEGORYNAME">
                      <a:rPr lang="es-ES" smtClean="0"/>
                      <a:pPr>
                        <a:defRPr sz="12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[NOMBRE DE CATEGORÍA]</a:t>
                    </a:fld>
                    <a:r>
                      <a:rPr lang="es-ES" dirty="0"/>
                      <a:t> </a:t>
                    </a:r>
                    <a:r>
                      <a:rPr lang="es-ES" baseline="0" dirty="0"/>
                      <a:t>8.4%</a:t>
                    </a:r>
                  </a:p>
                  <a:p>
                    <a:pPr>
                      <a:defRPr sz="1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endParaRPr lang="es-ES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17660403412734"/>
                      <c:h val="0.2362181376425089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30CA-45AF-8C70-54DAD484CF9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Agricultura</c:v>
                </c:pt>
                <c:pt idx="1">
                  <c:v>Cría y Explotación de animales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15.2</c:v>
                </c:pt>
                <c:pt idx="1">
                  <c:v>-1.4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CA-45AF-8C70-54DAD484CF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AGROINDUSTRIAL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4F24-472A-B21B-95E8973CF2E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F24-472A-B21B-95E8973CF2E5}"/>
              </c:ext>
            </c:extLst>
          </c:dPt>
          <c:dLbls>
            <c:dLbl>
              <c:idx val="0"/>
              <c:layout>
                <c:manualLayout>
                  <c:x val="-3.2788349502422598E-2"/>
                  <c:y val="0.1293627812537144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F24-472A-B21B-95E8973CF2E5}"/>
                </c:ext>
              </c:extLst>
            </c:dLbl>
            <c:dLbl>
              <c:idx val="1"/>
              <c:layout>
                <c:manualLayout>
                  <c:x val="3.3711691361316284E-2"/>
                  <c:y val="-0.1104314985162480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F24-472A-B21B-95E8973CF2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Industria Alimentaria</c:v>
                </c:pt>
                <c:pt idx="1">
                  <c:v>Industria de las bebidas y del tabaco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170.4</c:v>
                </c:pt>
                <c:pt idx="1">
                  <c:v>119.4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4-472A-B21B-95E8973CF2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2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2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0.0743</cdr:x>
      <cdr:y>0.93413</cdr:y>
    </cdr:from>
    <cdr:to>
      <cdr:x>0.20042</cdr:x>
      <cdr:y>0.98929</cdr:y>
    </cdr:to>
    <cdr:sp macro="" textlink="">
      <cdr:nvSpPr>
        <cdr:cNvPr id="2" name="6 CuadroTexto"/>
        <cdr:cNvSpPr txBox="1"/>
      </cdr:nvSpPr>
      <cdr:spPr>
        <a:xfrm xmlns:a="http://schemas.openxmlformats.org/drawingml/2006/main">
          <a:off x="636673" y="4690954"/>
          <a:ext cx="1080680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s-MX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1200" dirty="0">
              <a:latin typeface="+mj-lt"/>
            </a:rPr>
            <a:t>Fuente: INEGI.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0.28564</cdr:x>
      <cdr:y>0.10418</cdr:y>
    </cdr:from>
    <cdr:to>
      <cdr:x>0.39392</cdr:x>
      <cdr:y>0.19268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2102111" y="468152"/>
          <a:ext cx="796852" cy="397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MX" sz="1800" b="1" dirty="0"/>
            <a:t>49.2</a:t>
          </a:r>
        </a:p>
      </cdr:txBody>
    </cdr:sp>
  </cdr:relSizeAnchor>
  <cdr:relSizeAnchor xmlns:cdr="http://schemas.openxmlformats.org/drawingml/2006/chartDrawing">
    <cdr:from>
      <cdr:x>0.67002</cdr:x>
      <cdr:y>0.10257</cdr:y>
    </cdr:from>
    <cdr:to>
      <cdr:x>0.7783</cdr:x>
      <cdr:y>0.19107</cdr:y>
    </cdr:to>
    <cdr:sp macro="" textlink="">
      <cdr:nvSpPr>
        <cdr:cNvPr id="4" name="1 CuadroTexto"/>
        <cdr:cNvSpPr txBox="1"/>
      </cdr:nvSpPr>
      <cdr:spPr>
        <a:xfrm xmlns:a="http://schemas.openxmlformats.org/drawingml/2006/main">
          <a:off x="4930797" y="460898"/>
          <a:ext cx="796852" cy="397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1800" b="1" dirty="0"/>
            <a:t>50.4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630" cy="465847"/>
          </a:xfrm>
          <a:prstGeom prst="rect">
            <a:avLst/>
          </a:prstGeom>
        </p:spPr>
        <p:txBody>
          <a:bodyPr vert="horz" lIns="90965" tIns="45482" rIns="90965" bIns="45482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1191" y="0"/>
            <a:ext cx="3037630" cy="465847"/>
          </a:xfrm>
          <a:prstGeom prst="rect">
            <a:avLst/>
          </a:prstGeom>
        </p:spPr>
        <p:txBody>
          <a:bodyPr vert="horz" lIns="90965" tIns="45482" rIns="90965" bIns="45482" rtlCol="0"/>
          <a:lstStyle>
            <a:lvl1pPr algn="r">
              <a:defRPr sz="1200"/>
            </a:lvl1pPr>
          </a:lstStyle>
          <a:p>
            <a:fld id="{19502E68-3C38-4DB3-8055-B9B436AD75FA}" type="datetimeFigureOut">
              <a:rPr lang="es-MX" smtClean="0"/>
              <a:pPr/>
              <a:t>16/06/2016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30558"/>
            <a:ext cx="3037630" cy="465847"/>
          </a:xfrm>
          <a:prstGeom prst="rect">
            <a:avLst/>
          </a:prstGeom>
        </p:spPr>
        <p:txBody>
          <a:bodyPr vert="horz" lIns="90965" tIns="45482" rIns="90965" bIns="45482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1191" y="8830558"/>
            <a:ext cx="3037630" cy="465847"/>
          </a:xfrm>
          <a:prstGeom prst="rect">
            <a:avLst/>
          </a:prstGeom>
        </p:spPr>
        <p:txBody>
          <a:bodyPr vert="horz" lIns="90965" tIns="45482" rIns="90965" bIns="45482" rtlCol="0" anchor="b"/>
          <a:lstStyle>
            <a:lvl1pPr algn="r">
              <a:defRPr sz="1200"/>
            </a:lvl1pPr>
          </a:lstStyle>
          <a:p>
            <a:fld id="{3B8EC629-6974-4830-91AC-99C08D41176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04996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630" cy="465847"/>
          </a:xfrm>
          <a:prstGeom prst="rect">
            <a:avLst/>
          </a:prstGeom>
        </p:spPr>
        <p:txBody>
          <a:bodyPr vert="horz" lIns="90965" tIns="45482" rIns="90965" bIns="45482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1191" y="0"/>
            <a:ext cx="3037630" cy="465847"/>
          </a:xfrm>
          <a:prstGeom prst="rect">
            <a:avLst/>
          </a:prstGeom>
        </p:spPr>
        <p:txBody>
          <a:bodyPr vert="horz" lIns="90965" tIns="45482" rIns="90965" bIns="45482" rtlCol="0"/>
          <a:lstStyle>
            <a:lvl1pPr algn="r">
              <a:defRPr sz="1200"/>
            </a:lvl1pPr>
          </a:lstStyle>
          <a:p>
            <a:fld id="{1C1B92B3-6443-48D2-884D-D332E401A2BB}" type="datetimeFigureOut">
              <a:rPr lang="es-MX" smtClean="0"/>
              <a:pPr/>
              <a:t>16/06/2016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2875" y="1162050"/>
            <a:ext cx="4184650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65" tIns="45482" rIns="90965" bIns="45482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357" y="4473709"/>
            <a:ext cx="5607688" cy="3660448"/>
          </a:xfrm>
          <a:prstGeom prst="rect">
            <a:avLst/>
          </a:prstGeom>
        </p:spPr>
        <p:txBody>
          <a:bodyPr vert="horz" lIns="90965" tIns="45482" rIns="90965" bIns="45482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30558"/>
            <a:ext cx="3037630" cy="465847"/>
          </a:xfrm>
          <a:prstGeom prst="rect">
            <a:avLst/>
          </a:prstGeom>
        </p:spPr>
        <p:txBody>
          <a:bodyPr vert="horz" lIns="90965" tIns="45482" rIns="90965" bIns="45482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1191" y="8830558"/>
            <a:ext cx="3037630" cy="465847"/>
          </a:xfrm>
          <a:prstGeom prst="rect">
            <a:avLst/>
          </a:prstGeom>
        </p:spPr>
        <p:txBody>
          <a:bodyPr vert="horz" lIns="90965" tIns="45482" rIns="90965" bIns="45482" rtlCol="0" anchor="b"/>
          <a:lstStyle>
            <a:lvl1pPr algn="r">
              <a:defRPr sz="1200"/>
            </a:lvl1pPr>
          </a:lstStyle>
          <a:p>
            <a:fld id="{0DFBDCE3-FF06-4220-8A59-686013E309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6017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 txBox="1">
            <a:spLocks noGrp="1" noChangeArrowheads="1"/>
          </p:cNvSpPr>
          <p:nvPr/>
        </p:nvSpPr>
        <p:spPr bwMode="auto">
          <a:xfrm>
            <a:off x="3950671" y="8782689"/>
            <a:ext cx="3023413" cy="46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7" tIns="45684" rIns="91367" bIns="45684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fld id="{6E3D2F3B-25A5-469A-B9F0-E362EB5C4141}" type="slidenum">
              <a:rPr lang="es-ES" sz="1200" u="none">
                <a:solidFill>
                  <a:prstClr val="black"/>
                </a:solidFill>
              </a:rPr>
              <a:pPr algn="r" eaLnBrk="1" hangingPunct="1"/>
              <a:t>1</a:t>
            </a:fld>
            <a:endParaRPr lang="es-ES" sz="1200" u="none" dirty="0">
              <a:solidFill>
                <a:prstClr val="black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3738"/>
            <a:ext cx="4622800" cy="3468687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140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 txBox="1">
            <a:spLocks noGrp="1" noChangeArrowheads="1"/>
          </p:cNvSpPr>
          <p:nvPr/>
        </p:nvSpPr>
        <p:spPr bwMode="auto">
          <a:xfrm>
            <a:off x="3950671" y="8782689"/>
            <a:ext cx="3023413" cy="46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7" tIns="45684" rIns="91367" bIns="45684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fld id="{005DFD11-D959-4C0E-86B0-2CA2D227265A}" type="slidenum">
              <a:rPr lang="es-ES" sz="1200" u="none">
                <a:solidFill>
                  <a:prstClr val="black"/>
                </a:solidFill>
              </a:rPr>
              <a:pPr algn="r" eaLnBrk="1" hangingPunct="1"/>
              <a:t>3</a:t>
            </a:fld>
            <a:endParaRPr lang="es-ES" sz="1200" u="none" dirty="0">
              <a:solidFill>
                <a:prstClr val="black"/>
              </a:solidFill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3738"/>
            <a:ext cx="4622800" cy="3468687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258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76338" y="693738"/>
            <a:ext cx="4622800" cy="3468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8779-8433-4254-A6D6-B590FB2CAB47}" type="slidenum">
              <a:rPr lang="es-MX" smtClean="0"/>
              <a:pPr/>
              <a:t>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92599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276350" y="714375"/>
            <a:ext cx="4737100" cy="35528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8779-8433-4254-A6D6-B590FB2CAB47}" type="slidenum">
              <a:rPr lang="es-MX" smtClean="0">
                <a:solidFill>
                  <a:prstClr val="black"/>
                </a:solidFill>
              </a:rPr>
              <a:pPr/>
              <a:t>6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012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76338" y="693738"/>
            <a:ext cx="4622800" cy="3468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8779-8433-4254-A6D6-B590FB2CAB47}" type="slidenum">
              <a:rPr lang="es-MX" smtClean="0"/>
              <a:pPr/>
              <a:t>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70445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76338" y="693738"/>
            <a:ext cx="4622800" cy="3468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8779-8433-4254-A6D6-B590FB2CAB47}" type="slidenum">
              <a:rPr lang="es-MX" smtClean="0"/>
              <a:pPr/>
              <a:t>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70445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76338" y="693738"/>
            <a:ext cx="4622800" cy="3468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8779-8433-4254-A6D6-B590FB2CAB47}" type="slidenum">
              <a:rPr lang="es-MX" smtClean="0"/>
              <a:pPr/>
              <a:t>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04179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 txBox="1">
            <a:spLocks noGrp="1" noChangeArrowheads="1"/>
          </p:cNvSpPr>
          <p:nvPr/>
        </p:nvSpPr>
        <p:spPr bwMode="auto">
          <a:xfrm>
            <a:off x="3950671" y="8782689"/>
            <a:ext cx="3023413" cy="46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7" tIns="45684" rIns="91367" bIns="45684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fld id="{3810B0AA-1B2B-4814-816E-A0782E93DDFB}" type="slidenum">
              <a:rPr lang="es-ES" sz="1200" u="none"/>
              <a:pPr algn="r" eaLnBrk="1" hangingPunct="1"/>
              <a:t>10</a:t>
            </a:fld>
            <a:endParaRPr lang="es-ES" sz="1200" u="none" dirty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3738"/>
            <a:ext cx="4622800" cy="3468687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6036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 txBox="1">
            <a:spLocks noGrp="1" noChangeArrowheads="1"/>
          </p:cNvSpPr>
          <p:nvPr/>
        </p:nvSpPr>
        <p:spPr bwMode="auto">
          <a:xfrm>
            <a:off x="3950671" y="8782689"/>
            <a:ext cx="3023413" cy="46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7" tIns="45684" rIns="91367" bIns="45684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fld id="{B9A4A2C6-FEB9-4B8F-A78F-4694989564BA}" type="slidenum">
              <a:rPr lang="es-ES" sz="1200" u="none"/>
              <a:pPr algn="r" eaLnBrk="1" hangingPunct="1"/>
              <a:t>11</a:t>
            </a:fld>
            <a:endParaRPr lang="es-ES" sz="1200" u="none" dirty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3738"/>
            <a:ext cx="4622800" cy="3468687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4684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 txBox="1">
            <a:spLocks noGrp="1" noChangeArrowheads="1"/>
          </p:cNvSpPr>
          <p:nvPr/>
        </p:nvSpPr>
        <p:spPr bwMode="auto">
          <a:xfrm>
            <a:off x="3950671" y="8782689"/>
            <a:ext cx="3023413" cy="46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7" tIns="45684" rIns="91367" bIns="45684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fld id="{409CA0CA-D730-452A-B142-946FC2FE0ABE}" type="slidenum">
              <a:rPr lang="es-ES" sz="1200" u="none"/>
              <a:pPr algn="r" eaLnBrk="1" hangingPunct="1"/>
              <a:t>64</a:t>
            </a:fld>
            <a:endParaRPr lang="es-ES" sz="1200" u="none" dirty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3738"/>
            <a:ext cx="4622800" cy="3468687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1394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 txBox="1">
            <a:spLocks noGrp="1" noChangeArrowheads="1"/>
          </p:cNvSpPr>
          <p:nvPr/>
        </p:nvSpPr>
        <p:spPr bwMode="auto">
          <a:xfrm>
            <a:off x="3950671" y="8782689"/>
            <a:ext cx="3023413" cy="46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7" tIns="45684" rIns="91367" bIns="45684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fld id="{7541B74A-4CC5-444F-94BD-E04FDA14E4D2}" type="slidenum">
              <a:rPr lang="es-ES" sz="1200" u="none"/>
              <a:pPr algn="r" eaLnBrk="1" hangingPunct="1"/>
              <a:t>65</a:t>
            </a:fld>
            <a:endParaRPr lang="es-ES" sz="1200" u="none" dirty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3738"/>
            <a:ext cx="4622800" cy="3468687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0414" y="4392943"/>
            <a:ext cx="5114843" cy="416055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2" tIns="45682" rIns="91362" bIns="45682"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281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 txBox="1">
            <a:spLocks noGrp="1" noChangeArrowheads="1"/>
          </p:cNvSpPr>
          <p:nvPr/>
        </p:nvSpPr>
        <p:spPr bwMode="auto">
          <a:xfrm>
            <a:off x="4074300" y="8222452"/>
            <a:ext cx="3118027" cy="43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98" tIns="46550" rIns="93098" bIns="46550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r" defTabSz="9318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0DE280-7DA6-465D-B11C-C0D140F704C1}" type="slidenum">
              <a:rPr kumimoji="0" lang="es-E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pitchFamily="34" charset="-128"/>
              </a:rPr>
              <a:pPr marL="0" marR="0" lvl="0" indent="0" algn="r" defTabSz="9318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MS PGothic" pitchFamily="34" charset="-128"/>
            </a:endParaRPr>
          </a:p>
        </p:txBody>
      </p:sp>
      <p:sp>
        <p:nvSpPr>
          <p:cNvPr id="94211" name="Rectangle 7"/>
          <p:cNvSpPr txBox="1">
            <a:spLocks noGrp="1" noChangeArrowheads="1"/>
          </p:cNvSpPr>
          <p:nvPr/>
        </p:nvSpPr>
        <p:spPr bwMode="auto">
          <a:xfrm>
            <a:off x="4074300" y="8222452"/>
            <a:ext cx="3118027" cy="43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72" tIns="46535" rIns="93072" bIns="46535" anchor="b"/>
          <a:lstStyle>
            <a:lvl1pPr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r" defTabSz="9302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7A563-AB5C-430B-8EBB-68B8751D82A1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pitchFamily="34" charset="-128"/>
              </a:rPr>
              <a:pPr marL="0" marR="0" lvl="0" indent="0" algn="r" defTabSz="9302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s-MX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MS PGothic" pitchFamily="34" charset="-128"/>
            </a:endParaRPr>
          </a:p>
        </p:txBody>
      </p:sp>
      <p:sp>
        <p:nvSpPr>
          <p:cNvPr id="942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43038" y="647700"/>
            <a:ext cx="4311650" cy="3233738"/>
          </a:xfrm>
          <a:ln/>
        </p:spPr>
      </p:sp>
      <p:sp>
        <p:nvSpPr>
          <p:cNvPr id="942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6266" y="4097816"/>
            <a:ext cx="5281423" cy="388472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72" tIns="46535" rIns="93072" bIns="46535"/>
          <a:lstStyle/>
          <a:p>
            <a:pPr eaLnBrk="1" hangingPunct="1"/>
            <a:endParaRPr lang="es-MX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7648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 txBox="1">
            <a:spLocks noGrp="1" noChangeArrowheads="1"/>
          </p:cNvSpPr>
          <p:nvPr/>
        </p:nvSpPr>
        <p:spPr bwMode="auto">
          <a:xfrm>
            <a:off x="4074300" y="8222452"/>
            <a:ext cx="3118027" cy="43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98" tIns="46550" rIns="93098" bIns="46550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r" defTabSz="9318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DE1322-F52A-4CD9-92DB-47FC6A224114}" type="slidenum">
              <a:rPr kumimoji="0" lang="es-E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pitchFamily="34" charset="-128"/>
              </a:rPr>
              <a:pPr marL="0" marR="0" lvl="0" indent="0" algn="r" defTabSz="9318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MS PGothic" pitchFamily="34" charset="-128"/>
            </a:endParaRPr>
          </a:p>
        </p:txBody>
      </p:sp>
      <p:sp>
        <p:nvSpPr>
          <p:cNvPr id="95235" name="Rectangle 7"/>
          <p:cNvSpPr txBox="1">
            <a:spLocks noGrp="1" noChangeArrowheads="1"/>
          </p:cNvSpPr>
          <p:nvPr/>
        </p:nvSpPr>
        <p:spPr bwMode="auto">
          <a:xfrm>
            <a:off x="4074300" y="8222452"/>
            <a:ext cx="3118027" cy="43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72" tIns="46535" rIns="93072" bIns="46535" anchor="b"/>
          <a:lstStyle>
            <a:lvl1pPr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r" defTabSz="9302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D12303-DEC7-40D9-B2B8-3E734AACC067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pitchFamily="34" charset="-128"/>
              </a:rPr>
              <a:pPr marL="0" marR="0" lvl="0" indent="0" algn="r" defTabSz="9302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s-MX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MS PGothic" pitchFamily="34" charset="-128"/>
            </a:endParaRPr>
          </a:p>
        </p:txBody>
      </p:sp>
      <p:sp>
        <p:nvSpPr>
          <p:cNvPr id="952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43038" y="647700"/>
            <a:ext cx="4311650" cy="3233738"/>
          </a:xfrm>
          <a:ln/>
        </p:spPr>
      </p:sp>
      <p:sp>
        <p:nvSpPr>
          <p:cNvPr id="952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6266" y="4097816"/>
            <a:ext cx="5281423" cy="388472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72" tIns="46535" rIns="93072" bIns="46535"/>
          <a:lstStyle/>
          <a:p>
            <a:pPr eaLnBrk="1" hangingPunct="1"/>
            <a:endParaRPr lang="es-MX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6170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 txBox="1">
            <a:spLocks noGrp="1" noChangeArrowheads="1"/>
          </p:cNvSpPr>
          <p:nvPr/>
        </p:nvSpPr>
        <p:spPr bwMode="auto">
          <a:xfrm>
            <a:off x="4074300" y="8222452"/>
            <a:ext cx="3118027" cy="43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98" tIns="46550" rIns="93098" bIns="46550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r" defTabSz="9318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EBF558-27F4-4903-A963-C6752FFB07E2}" type="slidenum">
              <a:rPr kumimoji="0" lang="es-E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pitchFamily="34" charset="-128"/>
              </a:rPr>
              <a:pPr marL="0" marR="0" lvl="0" indent="0" algn="r" defTabSz="9318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MS PGothic" pitchFamily="34" charset="-128"/>
            </a:endParaRPr>
          </a:p>
        </p:txBody>
      </p:sp>
      <p:sp>
        <p:nvSpPr>
          <p:cNvPr id="96259" name="Rectangle 7"/>
          <p:cNvSpPr txBox="1">
            <a:spLocks noGrp="1" noChangeArrowheads="1"/>
          </p:cNvSpPr>
          <p:nvPr/>
        </p:nvSpPr>
        <p:spPr bwMode="auto">
          <a:xfrm>
            <a:off x="4074300" y="8222452"/>
            <a:ext cx="3118027" cy="43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78" tIns="46538" rIns="93078" bIns="46538" anchor="b"/>
          <a:lstStyle>
            <a:lvl1pPr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0275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r" defTabSz="9302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A817E8-A490-40AA-A5B3-03D36FF18EC0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pitchFamily="34" charset="-128"/>
              </a:rPr>
              <a:pPr marL="0" marR="0" lvl="0" indent="0" algn="r" defTabSz="9302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s-MX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MS PGothic" pitchFamily="34" charset="-128"/>
            </a:endParaRPr>
          </a:p>
        </p:txBody>
      </p:sp>
      <p:sp>
        <p:nvSpPr>
          <p:cNvPr id="962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43038" y="647700"/>
            <a:ext cx="4311650" cy="3233738"/>
          </a:xfrm>
          <a:ln/>
        </p:spPr>
      </p:sp>
      <p:sp>
        <p:nvSpPr>
          <p:cNvPr id="962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6266" y="4097816"/>
            <a:ext cx="5281423" cy="388472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78" tIns="46538" rIns="93078" bIns="46538"/>
          <a:lstStyle/>
          <a:p>
            <a:pPr eaLnBrk="1" hangingPunct="1"/>
            <a:endParaRPr lang="es-MX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0416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3970352" y="8829183"/>
            <a:ext cx="3038475" cy="46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45" tIns="45923" rIns="91845" bIns="45923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>
              <a:defRPr/>
            </a:pPr>
            <a:fld id="{794253AA-0E1E-44F8-BEA5-0942124AFDAB}" type="slidenum">
              <a:rPr lang="es-MX" sz="1200" u="none">
                <a:solidFill>
                  <a:prstClr val="black"/>
                </a:solidFill>
              </a:rPr>
              <a:pPr algn="r" eaLnBrk="1" hangingPunct="1">
                <a:defRPr/>
              </a:pPr>
              <a:t>70</a:t>
            </a:fld>
            <a:endParaRPr lang="es-MX" sz="1200" u="none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7737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2636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 txBox="1">
            <a:spLocks noGrp="1" noChangeArrowheads="1"/>
          </p:cNvSpPr>
          <p:nvPr/>
        </p:nvSpPr>
        <p:spPr bwMode="auto">
          <a:xfrm>
            <a:off x="3950671" y="8782689"/>
            <a:ext cx="3023413" cy="46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03" tIns="46553" rIns="93103" bIns="46553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r" defTabSz="9318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5895BD-28F3-4895-8A3D-2E7971BB2EFA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PGothic" pitchFamily="34" charset="-128"/>
              </a:rPr>
              <a:pPr marL="0" marR="0" lvl="0" indent="0" algn="r" defTabSz="9318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s-MX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3738"/>
            <a:ext cx="4622800" cy="3468687"/>
          </a:xfrm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MX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0629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 txBox="1">
            <a:spLocks noGrp="1" noChangeArrowheads="1"/>
          </p:cNvSpPr>
          <p:nvPr/>
        </p:nvSpPr>
        <p:spPr bwMode="auto">
          <a:xfrm>
            <a:off x="3950672" y="8782689"/>
            <a:ext cx="3023413" cy="46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7" tIns="45684" rIns="91367" bIns="45684" anchor="b"/>
          <a:lstStyle>
            <a:lvl1pPr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31863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fld id="{38C14F73-CED2-4C75-ADB4-B7A579300A4C}" type="slidenum">
              <a:rPr lang="es-ES" sz="1200" u="none">
                <a:solidFill>
                  <a:prstClr val="black"/>
                </a:solidFill>
              </a:rPr>
              <a:pPr algn="r" eaLnBrk="1" hangingPunct="1"/>
              <a:t>82</a:t>
            </a:fld>
            <a:endParaRPr lang="es-ES" sz="1200" u="none" dirty="0">
              <a:solidFill>
                <a:prstClr val="black"/>
              </a:solidFill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3738"/>
            <a:ext cx="4622800" cy="3468687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0414" y="4392943"/>
            <a:ext cx="5114843" cy="416055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2" tIns="45682" rIns="91362" bIns="45682"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365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hasCustomPrompt="1"/>
          </p:nvPr>
        </p:nvSpPr>
        <p:spPr>
          <a:xfrm>
            <a:off x="0" y="2744797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 b="1" i="1"/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050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136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60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" y="76200"/>
            <a:ext cx="5562600" cy="533400"/>
          </a:xfrm>
          <a:prstGeom prst="rect">
            <a:avLst/>
          </a:prstGeom>
        </p:spPr>
        <p:txBody>
          <a:bodyPr/>
          <a:lstStyle>
            <a:lvl1pPr algn="l">
              <a:spcAft>
                <a:spcPts val="200"/>
              </a:spcAft>
              <a:defRPr sz="1900" b="1" i="0">
                <a:solidFill>
                  <a:schemeClr val="bg1"/>
                </a:solidFill>
                <a:latin typeface="Constantia"/>
                <a:cs typeface="Constantia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3"/>
            <a:ext cx="8458200" cy="4906963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8071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>
            <a:spLocks noGrp="1"/>
          </p:cNvSpPr>
          <p:nvPr>
            <p:ph type="ctrTitle" hasCustomPrompt="1"/>
          </p:nvPr>
        </p:nvSpPr>
        <p:spPr>
          <a:xfrm>
            <a:off x="0" y="4407251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 b="1" i="1"/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133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>
            <a:spLocks noGrp="1"/>
          </p:cNvSpPr>
          <p:nvPr>
            <p:ph type="ctrTitle" hasCustomPrompt="1"/>
          </p:nvPr>
        </p:nvSpPr>
        <p:spPr>
          <a:xfrm>
            <a:off x="0" y="4407251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 b="1" i="1"/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899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11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2807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" y="76200"/>
            <a:ext cx="5562600" cy="533400"/>
          </a:xfrm>
          <a:prstGeom prst="rect">
            <a:avLst/>
          </a:prstGeom>
        </p:spPr>
        <p:txBody>
          <a:bodyPr/>
          <a:lstStyle>
            <a:lvl1pPr algn="l">
              <a:spcAft>
                <a:spcPts val="200"/>
              </a:spcAft>
              <a:defRPr sz="1900" b="1" i="0">
                <a:solidFill>
                  <a:schemeClr val="bg1"/>
                </a:solidFill>
                <a:latin typeface="Constantia"/>
                <a:cs typeface="Constantia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3"/>
            <a:ext cx="8458200" cy="4906963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16018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486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545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948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063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357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4275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227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913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6583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934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005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1D8963-7975-4B5D-A9C6-D3BC1AE6E1AF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69083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6024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6024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>
            <a:spLocks noGrp="1"/>
          </p:cNvSpPr>
          <p:nvPr>
            <p:ph type="ctrTitle" hasCustomPrompt="1"/>
          </p:nvPr>
        </p:nvSpPr>
        <p:spPr>
          <a:xfrm>
            <a:off x="0" y="4407251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 b="1" i="1"/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8042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4368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14749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" y="76200"/>
            <a:ext cx="5562600" cy="533400"/>
          </a:xfrm>
          <a:prstGeom prst="rect">
            <a:avLst/>
          </a:prstGeom>
        </p:spPr>
        <p:txBody>
          <a:bodyPr/>
          <a:lstStyle>
            <a:lvl1pPr algn="l">
              <a:spcAft>
                <a:spcPts val="200"/>
              </a:spcAft>
              <a:defRPr sz="1900" b="1" i="0">
                <a:solidFill>
                  <a:schemeClr val="bg1"/>
                </a:solidFill>
                <a:latin typeface="Constantia"/>
                <a:cs typeface="Constantia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3"/>
            <a:ext cx="8458200" cy="4906963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912703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437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77603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" y="76200"/>
            <a:ext cx="5562600" cy="533400"/>
          </a:xfrm>
          <a:prstGeom prst="rect">
            <a:avLst/>
          </a:prstGeom>
        </p:spPr>
        <p:txBody>
          <a:bodyPr/>
          <a:lstStyle>
            <a:lvl1pPr algn="l">
              <a:spcAft>
                <a:spcPts val="200"/>
              </a:spcAft>
              <a:defRPr sz="1900" b="1" i="0">
                <a:solidFill>
                  <a:schemeClr val="bg1"/>
                </a:solidFill>
                <a:latin typeface="Constantia"/>
                <a:cs typeface="Constantia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3"/>
            <a:ext cx="8458200" cy="4906963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500502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70" y="6597356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1D8963-7975-4B5D-A9C6-D3BC1AE6E1AF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66710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5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68" y="6597352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6296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>
            <a:spLocks noGrp="1"/>
          </p:cNvSpPr>
          <p:nvPr>
            <p:ph type="ctrTitle" hasCustomPrompt="1"/>
          </p:nvPr>
        </p:nvSpPr>
        <p:spPr>
          <a:xfrm>
            <a:off x="0" y="4407247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 b="1" i="1"/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68" y="6592267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7668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Marcador de título 5"/>
          <p:cNvSpPr>
            <a:spLocks noGrp="1"/>
          </p:cNvSpPr>
          <p:nvPr>
            <p:ph type="title"/>
          </p:nvPr>
        </p:nvSpPr>
        <p:spPr>
          <a:xfrm>
            <a:off x="0" y="15205"/>
            <a:ext cx="9144000" cy="118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283968" y="6597352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1D8963-7975-4B5D-A9C6-D3BC1AE6E1AF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5674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" y="76200"/>
            <a:ext cx="5562600" cy="533400"/>
          </a:xfrm>
          <a:prstGeom prst="rect">
            <a:avLst/>
          </a:prstGeom>
        </p:spPr>
        <p:txBody>
          <a:bodyPr/>
          <a:lstStyle>
            <a:lvl1pPr algn="l">
              <a:spcAft>
                <a:spcPts val="200"/>
              </a:spcAft>
              <a:defRPr sz="1900" b="1" i="0">
                <a:solidFill>
                  <a:schemeClr val="bg1"/>
                </a:solidFill>
                <a:latin typeface="Constantia"/>
                <a:cs typeface="Constantia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3"/>
            <a:ext cx="8458200" cy="4906963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onstantia"/>
                <a:cs typeface="Constanti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74925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>
            <a:spLocks noGrp="1"/>
          </p:cNvSpPr>
          <p:nvPr>
            <p:ph type="ctrTitle" hasCustomPrompt="1"/>
          </p:nvPr>
        </p:nvSpPr>
        <p:spPr>
          <a:xfrm>
            <a:off x="0" y="4407247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 b="1" i="1"/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68" y="6592267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1D8963-7975-4B5D-A9C6-D3BC1AE6E1AF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56412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>
            <a:spLocks noGrp="1"/>
          </p:cNvSpPr>
          <p:nvPr>
            <p:ph type="ctrTitle" hasCustomPrompt="1"/>
          </p:nvPr>
        </p:nvSpPr>
        <p:spPr>
          <a:xfrm>
            <a:off x="0" y="4407247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 b="1" i="1"/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68" y="6592267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0027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68" y="6592267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265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.jpe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.jpe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2.jpe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4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80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5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Marcador de título 5"/>
          <p:cNvSpPr>
            <a:spLocks noGrp="1"/>
          </p:cNvSpPr>
          <p:nvPr>
            <p:ph type="title"/>
          </p:nvPr>
        </p:nvSpPr>
        <p:spPr>
          <a:xfrm>
            <a:off x="628650" y="188641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404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91" r:id="rId2"/>
    <p:sldLayoutId id="2147483703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0" y="-868"/>
            <a:ext cx="9144000" cy="6858000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085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89" r:id="rId3"/>
    <p:sldLayoutId id="2147483690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23" r:id="rId16"/>
    <p:sldLayoutId id="2147483728" r:id="rId17"/>
    <p:sldLayoutId id="2147483729" r:id="rId18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-868"/>
            <a:ext cx="9144000" cy="6858000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95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Marcador de título 5"/>
          <p:cNvSpPr>
            <a:spLocks noGrp="1"/>
          </p:cNvSpPr>
          <p:nvPr>
            <p:ph type="title"/>
          </p:nvPr>
        </p:nvSpPr>
        <p:spPr>
          <a:xfrm>
            <a:off x="628650" y="188641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70" y="6592271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601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22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Marcador de título 5"/>
          <p:cNvSpPr>
            <a:spLocks noGrp="1"/>
          </p:cNvSpPr>
          <p:nvPr>
            <p:ph type="title"/>
          </p:nvPr>
        </p:nvSpPr>
        <p:spPr>
          <a:xfrm>
            <a:off x="628650" y="18864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68" y="6592267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68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7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Marcador de título 5"/>
          <p:cNvSpPr>
            <a:spLocks noGrp="1"/>
          </p:cNvSpPr>
          <p:nvPr>
            <p:ph type="title"/>
          </p:nvPr>
        </p:nvSpPr>
        <p:spPr>
          <a:xfrm>
            <a:off x="628650" y="18864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68" y="6592267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1D8963-7975-4B5D-A9C6-D3BC1AE6E1AF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9204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-868"/>
            <a:ext cx="9144000" cy="6858000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283968" y="6592267"/>
            <a:ext cx="576064" cy="365125"/>
          </a:xfrm>
          <a:prstGeom prst="rect">
            <a:avLst/>
          </a:prstGeom>
        </p:spPr>
        <p:txBody>
          <a:bodyPr/>
          <a:lstStyle>
            <a:lvl1pPr algn="ctr" fontAlgn="base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B01D8963-7975-4B5D-A9C6-D3BC1AE6E1A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261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9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0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2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3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7.e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8.emf"/><Relationship Id="rId4" Type="http://schemas.openxmlformats.org/officeDocument/2006/relationships/oleObject" Target="../embeddings/oleObject7.bin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9.emf"/><Relationship Id="rId4" Type="http://schemas.openxmlformats.org/officeDocument/2006/relationships/oleObject" Target="../embeddings/oleObject8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8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40.e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8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41.e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8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42.emf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43.e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5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44.emf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46.em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47.emf"/><Relationship Id="rId4" Type="http://schemas.openxmlformats.org/officeDocument/2006/relationships/oleObject" Target="../embeddings/oleObject16.bin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48.e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49.e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50.emf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51.em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52.em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53.em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54.emf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55.emf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56.emf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57.em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58.emf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6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5"/>
          <p:cNvSpPr>
            <a:spLocks noGrp="1" noChangeArrowheads="1"/>
          </p:cNvSpPr>
          <p:nvPr>
            <p:ph type="ctrTitle" idx="4294967295"/>
          </p:nvPr>
        </p:nvSpPr>
        <p:spPr bwMode="ltGray">
          <a:xfrm>
            <a:off x="0" y="2722483"/>
            <a:ext cx="9144000" cy="1470025"/>
          </a:xfrm>
          <a:prstGeom prst="rect">
            <a:avLst/>
          </a:prstGeom>
          <a:noFill/>
        </p:spPr>
        <p:txBody>
          <a:bodyPr/>
          <a:lstStyle/>
          <a:p>
            <a:pPr eaLnBrk="1" hangingPunct="1"/>
            <a:r>
              <a:rPr lang="es-MX" sz="3600" b="1" dirty="0"/>
              <a:t>REPORTE DE INDICADORES MACROECONÓMICOS Y DEL SECTOR AGROALIMENTARIO</a:t>
            </a:r>
            <a:endParaRPr lang="es-ES" sz="3600" b="1" dirty="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ltGray">
          <a:xfrm>
            <a:off x="3880625" y="5448859"/>
            <a:ext cx="23246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s-ES" sz="2800" b="1" u="none" dirty="0">
                <a:solidFill>
                  <a:schemeClr val="bg1"/>
                </a:solidFill>
                <a:latin typeface="+mj-lt"/>
              </a:rPr>
              <a:t>Junio del 2016</a:t>
            </a:r>
          </a:p>
        </p:txBody>
      </p:sp>
    </p:spTree>
    <p:extLst>
      <p:ext uri="{BB962C8B-B14F-4D97-AF65-F5344CB8AC3E}">
        <p14:creationId xmlns:p14="http://schemas.microsoft.com/office/powerpoint/2010/main" val="1229671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Título"/>
          <p:cNvSpPr>
            <a:spLocks noGrp="1"/>
          </p:cNvSpPr>
          <p:nvPr>
            <p:ph type="title"/>
          </p:nvPr>
        </p:nvSpPr>
        <p:spPr bwMode="ltGray">
          <a:xfrm>
            <a:off x="0" y="1"/>
            <a:ext cx="9144000" cy="966952"/>
          </a:xfrm>
          <a:prstGeom prst="rect">
            <a:avLst/>
          </a:prstGeom>
          <a:noFill/>
        </p:spPr>
        <p:txBody>
          <a:bodyPr/>
          <a:lstStyle/>
          <a:p>
            <a:pPr eaLnBrk="1" hangingPunct="1"/>
            <a:r>
              <a:rPr lang="es-MX" sz="3600" b="1" dirty="0">
                <a:solidFill>
                  <a:schemeClr val="bg1"/>
                </a:solidFill>
                <a:effectLst/>
                <a:cs typeface="Arial" charset="0"/>
              </a:rPr>
              <a:t>CONTENIDO 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589396" y="1566090"/>
            <a:ext cx="7993062" cy="496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609600" indent="-609600" algn="just" eaLnBrk="0" hangingPunct="0">
              <a:spcBef>
                <a:spcPct val="20000"/>
              </a:spcBef>
              <a:buFont typeface="Constantia" pitchFamily="18" charset="0"/>
              <a:buAutoNum type="romanU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COMENTARIOS GENERALES DEL SECTOR</a:t>
            </a:r>
          </a:p>
          <a:p>
            <a:pPr marL="609600" indent="-609600" algn="just" eaLnBrk="0" hangingPunct="0">
              <a:spcBef>
                <a:spcPct val="20000"/>
              </a:spcBef>
              <a:buFontTx/>
              <a:buAutoNum type="romanU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INDICADORES MACROECONÓMICOS PARA MÉXICO</a:t>
            </a:r>
          </a:p>
          <a:p>
            <a:pPr marL="1601788" lvl="1" indent="-711200" algn="just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Evolución de la Actividad Económica</a:t>
            </a:r>
          </a:p>
          <a:p>
            <a:pPr marL="1601788" lvl="1" indent="-711200" algn="just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Evolución del Comercio Exterior</a:t>
            </a:r>
          </a:p>
          <a:p>
            <a:pPr marL="1601788" lvl="1" indent="-711200" algn="just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Evolución del Empleo</a:t>
            </a:r>
          </a:p>
          <a:p>
            <a:pPr marL="1601788" lvl="1" indent="-711200" algn="just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Indicadores de Confianza y Clima de Negocios</a:t>
            </a:r>
          </a:p>
          <a:p>
            <a:pPr marL="1601788" lvl="1" indent="-711200" algn="just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Evolución de la Inflación</a:t>
            </a:r>
          </a:p>
          <a:p>
            <a:pPr marL="1601788" lvl="1" indent="-711200" algn="just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Expectativas para el 2016  y 2017</a:t>
            </a:r>
          </a:p>
          <a:p>
            <a:pPr marL="609600" indent="-609600" eaLnBrk="0" hangingPunct="0">
              <a:spcBef>
                <a:spcPct val="20000"/>
              </a:spcBef>
              <a:buFont typeface="Constantia" pitchFamily="18" charset="0"/>
              <a:buAutoNum type="romanUcPeriod" startAt="3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INDICADORES SECTORIALES PARA MEXICO</a:t>
            </a:r>
          </a:p>
          <a:p>
            <a:pPr marL="1601788" lvl="1" indent="-711200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Evolución del PIB Agroalimentario</a:t>
            </a:r>
          </a:p>
          <a:p>
            <a:pPr marL="1601788" lvl="1" indent="-711200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Balanza Comercial Agroalimentaria</a:t>
            </a:r>
          </a:p>
          <a:p>
            <a:pPr marL="1601788" lvl="1" indent="-711200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Financiamiento e Inversión Extranjera Directa</a:t>
            </a:r>
          </a:p>
          <a:p>
            <a:pPr marL="1601788" lvl="1" indent="-711200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Avances en la Producción Agropecuaria</a:t>
            </a:r>
          </a:p>
          <a:p>
            <a:pPr marL="1601788" lvl="1" indent="-711200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Avances en la Producción Pesquera</a:t>
            </a:r>
          </a:p>
          <a:p>
            <a:pPr marL="1601788" lvl="1" indent="-711200" eaLnBrk="0" hangingPunct="0">
              <a:spcBef>
                <a:spcPct val="20000"/>
              </a:spcBef>
              <a:buFontTx/>
              <a:buAutoNum type="arabicPeriod"/>
            </a:pPr>
            <a:r>
              <a:rPr lang="es-MX" b="1" dirty="0">
                <a:solidFill>
                  <a:srgbClr val="667233"/>
                </a:solidFill>
                <a:latin typeface="+mj-lt"/>
              </a:rPr>
              <a:t>Almacenamiento de Agua en Presas de Uso Agrícola</a:t>
            </a:r>
          </a:p>
        </p:txBody>
      </p:sp>
    </p:spTree>
    <p:extLst>
      <p:ext uri="{BB962C8B-B14F-4D97-AF65-F5344CB8AC3E}">
        <p14:creationId xmlns:p14="http://schemas.microsoft.com/office/powerpoint/2010/main" val="1012490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5"/>
          <p:cNvSpPr>
            <a:spLocks noGrp="1" noChangeArrowheads="1"/>
          </p:cNvSpPr>
          <p:nvPr>
            <p:ph type="ctr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pPr eaLnBrk="1" hangingPunct="1"/>
            <a:r>
              <a:rPr lang="es-MX" sz="3600" b="1" i="0" dirty="0"/>
              <a:t>I.- COMENTARIOS GENERALES </a:t>
            </a:r>
            <a:br>
              <a:rPr lang="es-MX" sz="3600" b="1" i="0" dirty="0"/>
            </a:br>
            <a:r>
              <a:rPr lang="es-MX" sz="3600" b="1" i="0" dirty="0"/>
              <a:t>DEL SECTOR</a:t>
            </a:r>
            <a:r>
              <a:rPr lang="es-MX" sz="2400" b="1" i="0" dirty="0"/>
              <a:t> </a:t>
            </a:r>
            <a:endParaRPr lang="es-ES" sz="2400" b="1" i="0" dirty="0"/>
          </a:p>
        </p:txBody>
      </p:sp>
    </p:spTree>
    <p:extLst>
      <p:ext uri="{BB962C8B-B14F-4D97-AF65-F5344CB8AC3E}">
        <p14:creationId xmlns:p14="http://schemas.microsoft.com/office/powerpoint/2010/main" val="1314798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30726"/>
          </a:xfrm>
          <a:noFill/>
        </p:spPr>
        <p:txBody>
          <a:bodyPr>
            <a:normAutofit/>
          </a:bodyPr>
          <a:lstStyle/>
          <a:p>
            <a:r>
              <a:rPr lang="es-MX" sz="2800" b="1" dirty="0">
                <a:solidFill>
                  <a:schemeClr val="bg1"/>
                </a:solidFill>
                <a:effectLst/>
              </a:rPr>
              <a:t>COMENTARIOS GENERALES DEL SECTOR </a:t>
            </a:r>
            <a:endParaRPr lang="es-ES" sz="2800" dirty="0">
              <a:solidFill>
                <a:schemeClr val="bg1"/>
              </a:solidFill>
              <a:effectLst/>
            </a:endParaRPr>
          </a:p>
        </p:txBody>
      </p:sp>
      <p:sp>
        <p:nvSpPr>
          <p:cNvPr id="23555" name="Rectangle 5"/>
          <p:cNvSpPr>
            <a:spLocks noGrp="1" noChangeArrowheads="1"/>
          </p:cNvSpPr>
          <p:nvPr>
            <p:ph idx="4294967295"/>
          </p:nvPr>
        </p:nvSpPr>
        <p:spPr>
          <a:xfrm>
            <a:off x="107575" y="1476743"/>
            <a:ext cx="8928847" cy="5159306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s-MX" sz="1800" dirty="0">
                <a:solidFill>
                  <a:schemeClr val="tx1"/>
                </a:solidFill>
                <a:latin typeface="Calibri" pitchFamily="34" charset="0"/>
              </a:rPr>
              <a:t>El </a:t>
            </a:r>
            <a:r>
              <a:rPr lang="es-MX" sz="1800" b="1" dirty="0">
                <a:solidFill>
                  <a:schemeClr val="tx1"/>
                </a:solidFill>
                <a:latin typeface="Calibri" pitchFamily="34" charset="0"/>
              </a:rPr>
              <a:t>PIB de las Actividades Primarias </a:t>
            </a:r>
            <a:r>
              <a:rPr lang="es-MX" sz="1800" dirty="0">
                <a:solidFill>
                  <a:schemeClr val="tx1"/>
                </a:solidFill>
                <a:latin typeface="Calibri" pitchFamily="34" charset="0"/>
              </a:rPr>
              <a:t>para el </a:t>
            </a:r>
            <a:r>
              <a:rPr lang="es-MX" sz="1800" b="1" dirty="0">
                <a:latin typeface="Calibri" pitchFamily="34" charset="0"/>
              </a:rPr>
              <a:t>primer</a:t>
            </a:r>
            <a:r>
              <a:rPr lang="es-MX" sz="1800" b="1" dirty="0">
                <a:solidFill>
                  <a:schemeClr val="tx1"/>
                </a:solidFill>
                <a:latin typeface="Calibri" pitchFamily="34" charset="0"/>
              </a:rPr>
              <a:t> trimestre del 2016 en base a cifras </a:t>
            </a:r>
            <a:r>
              <a:rPr lang="es-MX" sz="1800" b="1" dirty="0" err="1">
                <a:solidFill>
                  <a:schemeClr val="tx1"/>
                </a:solidFill>
                <a:latin typeface="Calibri" pitchFamily="34" charset="0"/>
              </a:rPr>
              <a:t>desestacionalizadas</a:t>
            </a:r>
            <a:r>
              <a:rPr lang="es-MX" sz="1800" b="1" dirty="0">
                <a:solidFill>
                  <a:schemeClr val="tx1"/>
                </a:solidFill>
                <a:latin typeface="Calibri" pitchFamily="34" charset="0"/>
              </a:rPr>
              <a:t>,</a:t>
            </a:r>
            <a:r>
              <a:rPr lang="es-MX" sz="1800" dirty="0">
                <a:solidFill>
                  <a:schemeClr val="tx1"/>
                </a:solidFill>
                <a:latin typeface="Calibri" pitchFamily="34" charset="0"/>
              </a:rPr>
              <a:t> registró un </a:t>
            </a:r>
            <a:r>
              <a:rPr lang="es-MX" sz="1800" b="1" dirty="0">
                <a:solidFill>
                  <a:schemeClr val="tx1"/>
                </a:solidFill>
                <a:latin typeface="Calibri" pitchFamily="34" charset="0"/>
              </a:rPr>
              <a:t>aumento del </a:t>
            </a:r>
            <a:r>
              <a:rPr lang="es-MX" sz="1800" b="1" dirty="0">
                <a:latin typeface="Calibri" pitchFamily="34" charset="0"/>
              </a:rPr>
              <a:t>2.7</a:t>
            </a:r>
            <a:r>
              <a:rPr lang="es-MX" sz="1800" b="1" dirty="0">
                <a:solidFill>
                  <a:schemeClr val="tx1"/>
                </a:solidFill>
                <a:latin typeface="Calibri" pitchFamily="34" charset="0"/>
              </a:rPr>
              <a:t>%, </a:t>
            </a:r>
            <a:r>
              <a:rPr lang="es-MX" sz="1800" dirty="0">
                <a:solidFill>
                  <a:schemeClr val="tx1"/>
                </a:solidFill>
                <a:latin typeface="Calibri" pitchFamily="34" charset="0"/>
              </a:rPr>
              <a:t>con relación al mismo periodo del año anterior, versus </a:t>
            </a:r>
            <a:r>
              <a:rPr lang="es-MX" sz="1800" b="1" dirty="0">
                <a:solidFill>
                  <a:schemeClr val="tx1"/>
                </a:solidFill>
                <a:latin typeface="Calibri" pitchFamily="34" charset="0"/>
              </a:rPr>
              <a:t>un incremento del 2.8%</a:t>
            </a:r>
            <a:r>
              <a:rPr lang="es-MX" sz="1800" dirty="0">
                <a:solidFill>
                  <a:schemeClr val="tx1"/>
                </a:solidFill>
                <a:latin typeface="Calibri" pitchFamily="34" charset="0"/>
              </a:rPr>
              <a:t> para la economía en su conjunto. </a:t>
            </a:r>
          </a:p>
          <a:p>
            <a:pPr marL="0" indent="0" algn="just">
              <a:lnSpc>
                <a:spcPct val="90000"/>
              </a:lnSpc>
              <a:buNone/>
            </a:pPr>
            <a:endParaRPr lang="es-MX" sz="1800" dirty="0">
              <a:solidFill>
                <a:schemeClr val="tx1"/>
              </a:solidFill>
              <a:latin typeface="Calibri" pitchFamily="34" charset="0"/>
            </a:endParaRP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s-MX" sz="1800" dirty="0">
                <a:latin typeface="Calibri" pitchFamily="34" charset="0"/>
              </a:rPr>
              <a:t>El </a:t>
            </a:r>
            <a:r>
              <a:rPr lang="es-MX" sz="1800" b="1" dirty="0">
                <a:latin typeface="Calibri" pitchFamily="34" charset="0"/>
              </a:rPr>
              <a:t>PIB agroindustrial al primer trimestre del 2016 </a:t>
            </a:r>
            <a:r>
              <a:rPr lang="es-MX" sz="1800" dirty="0">
                <a:latin typeface="Calibri" pitchFamily="34" charset="0"/>
              </a:rPr>
              <a:t>refleja un </a:t>
            </a:r>
            <a:r>
              <a:rPr lang="es-MX" sz="1800" b="1" dirty="0">
                <a:latin typeface="Calibri" pitchFamily="34" charset="0"/>
              </a:rPr>
              <a:t>crecimiento del 2.39%, </a:t>
            </a:r>
            <a:r>
              <a:rPr lang="es-MX" sz="1800" dirty="0">
                <a:latin typeface="Calibri" pitchFamily="34" charset="0"/>
              </a:rPr>
              <a:t>resultado de un </a:t>
            </a:r>
            <a:r>
              <a:rPr lang="es-MX" sz="1800" b="1" dirty="0">
                <a:latin typeface="Calibri" pitchFamily="34" charset="0"/>
              </a:rPr>
              <a:t>crecimiento del 7.20% de la industria de las bebidas y del tabaco</a:t>
            </a:r>
            <a:r>
              <a:rPr lang="es-MX" sz="1800" dirty="0">
                <a:latin typeface="Calibri" pitchFamily="34" charset="0"/>
              </a:rPr>
              <a:t>, combinado con un crecimiento más reducido de la </a:t>
            </a:r>
            <a:r>
              <a:rPr lang="es-MX" sz="1800" b="1" dirty="0">
                <a:latin typeface="Calibri" pitchFamily="34" charset="0"/>
              </a:rPr>
              <a:t>industria alimentaria (1.41%), </a:t>
            </a:r>
            <a:r>
              <a:rPr lang="es-MX" sz="1800" dirty="0">
                <a:latin typeface="Calibri" pitchFamily="34" charset="0"/>
              </a:rPr>
              <a:t>pero siendo ésta última la que tiene más peso específico.</a:t>
            </a:r>
          </a:p>
          <a:p>
            <a:pPr algn="just">
              <a:lnSpc>
                <a:spcPct val="90000"/>
              </a:lnSpc>
              <a:buNone/>
            </a:pPr>
            <a:endParaRPr lang="es-MX" sz="1800" dirty="0">
              <a:solidFill>
                <a:schemeClr val="tx1"/>
              </a:solidFill>
              <a:latin typeface="Calibri" pitchFamily="34" charset="0"/>
            </a:endParaRP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s-MX" sz="1800" dirty="0">
                <a:solidFill>
                  <a:schemeClr val="tx1"/>
                </a:solidFill>
                <a:latin typeface="Calibri" pitchFamily="34" charset="0"/>
              </a:rPr>
              <a:t>El </a:t>
            </a:r>
            <a:r>
              <a:rPr lang="es-MX" sz="1800" b="1" dirty="0">
                <a:solidFill>
                  <a:schemeClr val="tx1"/>
                </a:solidFill>
                <a:latin typeface="Calibri" pitchFamily="34" charset="0"/>
              </a:rPr>
              <a:t>IGAE de las Actividades Primarias </a:t>
            </a:r>
            <a:r>
              <a:rPr lang="es-MX" sz="1800" dirty="0">
                <a:solidFill>
                  <a:schemeClr val="tx1"/>
                </a:solidFill>
                <a:latin typeface="Calibri" pitchFamily="34" charset="0"/>
              </a:rPr>
              <a:t>para el mes de </a:t>
            </a:r>
            <a:r>
              <a:rPr lang="es-MX" sz="1800" b="1" dirty="0">
                <a:latin typeface="Calibri" pitchFamily="34" charset="0"/>
              </a:rPr>
              <a:t>marzo</a:t>
            </a:r>
            <a:r>
              <a:rPr lang="es-MX" sz="1800" b="1" dirty="0">
                <a:solidFill>
                  <a:schemeClr val="tx1"/>
                </a:solidFill>
                <a:latin typeface="Calibri" pitchFamily="34" charset="0"/>
              </a:rPr>
              <a:t> del 2016</a:t>
            </a:r>
            <a:r>
              <a:rPr lang="es-MX" sz="1800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s-MX" sz="1800" dirty="0">
                <a:latin typeface="Calibri" pitchFamily="34" charset="0"/>
              </a:rPr>
              <a:t>disminuyo en </a:t>
            </a:r>
            <a:r>
              <a:rPr lang="es-MX" sz="1800" b="1" dirty="0">
                <a:latin typeface="Calibri" pitchFamily="34" charset="0"/>
              </a:rPr>
              <a:t>1.2%</a:t>
            </a:r>
            <a:r>
              <a:rPr lang="es-MX" sz="1800" b="1" dirty="0">
                <a:solidFill>
                  <a:schemeClr val="tx1"/>
                </a:solidFill>
                <a:latin typeface="Calibri" pitchFamily="34" charset="0"/>
              </a:rPr>
              <a:t>,  </a:t>
            </a:r>
            <a:r>
              <a:rPr lang="es-MX" sz="1800" dirty="0">
                <a:solidFill>
                  <a:schemeClr val="tx1"/>
                </a:solidFill>
                <a:latin typeface="Calibri" pitchFamily="34" charset="0"/>
              </a:rPr>
              <a:t>mientras que para la economía en su conjunto tuvo un </a:t>
            </a:r>
            <a:r>
              <a:rPr lang="es-MX" sz="1800" dirty="0">
                <a:latin typeface="Calibri" pitchFamily="34" charset="0"/>
              </a:rPr>
              <a:t>aumento de la misma magnitud</a:t>
            </a:r>
            <a:r>
              <a:rPr lang="es-MX" sz="1800" b="1" dirty="0">
                <a:solidFill>
                  <a:schemeClr val="tx1"/>
                </a:solidFill>
                <a:latin typeface="Calibri" pitchFamily="34" charset="0"/>
              </a:rPr>
              <a:t>.</a:t>
            </a:r>
          </a:p>
          <a:p>
            <a:pPr algn="just">
              <a:lnSpc>
                <a:spcPct val="90000"/>
              </a:lnSpc>
              <a:buNone/>
            </a:pPr>
            <a:endParaRPr lang="es-MX" sz="1800" b="1" dirty="0">
              <a:solidFill>
                <a:schemeClr val="tx1"/>
              </a:solidFill>
              <a:latin typeface="Calibri" pitchFamily="34" charset="0"/>
            </a:endParaRP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s-MX" sz="1800" dirty="0">
                <a:solidFill>
                  <a:schemeClr val="tx1"/>
                </a:solidFill>
                <a:latin typeface="Calibri" pitchFamily="34" charset="0"/>
              </a:rPr>
              <a:t>El </a:t>
            </a:r>
            <a:r>
              <a:rPr lang="es-MX" sz="1800" b="1" dirty="0">
                <a:solidFill>
                  <a:schemeClr val="tx1"/>
                </a:solidFill>
                <a:latin typeface="Calibri" pitchFamily="34" charset="0"/>
              </a:rPr>
              <a:t>valor de la producción </a:t>
            </a:r>
            <a:r>
              <a:rPr lang="es-MX" sz="1800" dirty="0">
                <a:solidFill>
                  <a:schemeClr val="tx1"/>
                </a:solidFill>
                <a:latin typeface="Calibri" pitchFamily="34" charset="0"/>
              </a:rPr>
              <a:t>de los productos elaborados por la </a:t>
            </a:r>
            <a:r>
              <a:rPr lang="es-MX" sz="1800" b="1" dirty="0">
                <a:solidFill>
                  <a:schemeClr val="tx1"/>
                </a:solidFill>
                <a:latin typeface="Calibri" pitchFamily="34" charset="0"/>
              </a:rPr>
              <a:t>industria alimentaria </a:t>
            </a:r>
            <a:r>
              <a:rPr lang="es-MX" sz="1800" dirty="0">
                <a:solidFill>
                  <a:schemeClr val="tx1"/>
                </a:solidFill>
                <a:latin typeface="Calibri" pitchFamily="34" charset="0"/>
              </a:rPr>
              <a:t>muestra un </a:t>
            </a:r>
            <a:r>
              <a:rPr lang="es-MX" sz="1800" b="1" dirty="0">
                <a:solidFill>
                  <a:schemeClr val="tx1"/>
                </a:solidFill>
                <a:latin typeface="Calibri" pitchFamily="34" charset="0"/>
              </a:rPr>
              <a:t>aumento </a:t>
            </a:r>
            <a:r>
              <a:rPr lang="es-MX" sz="1800" dirty="0">
                <a:solidFill>
                  <a:schemeClr val="tx1"/>
                </a:solidFill>
                <a:latin typeface="Calibri" pitchFamily="34" charset="0"/>
              </a:rPr>
              <a:t>en la cifra al mes de</a:t>
            </a:r>
            <a:r>
              <a:rPr lang="es-MX" sz="1800" b="1" dirty="0">
                <a:latin typeface="Calibri" pitchFamily="34" charset="0"/>
              </a:rPr>
              <a:t> Marzo </a:t>
            </a:r>
            <a:r>
              <a:rPr lang="es-MX" sz="1800" b="1" dirty="0">
                <a:solidFill>
                  <a:schemeClr val="tx1"/>
                </a:solidFill>
                <a:latin typeface="Calibri" pitchFamily="34" charset="0"/>
              </a:rPr>
              <a:t>del 2016 </a:t>
            </a:r>
            <a:r>
              <a:rPr lang="es-MX" sz="1800" dirty="0">
                <a:solidFill>
                  <a:schemeClr val="tx1"/>
                </a:solidFill>
                <a:latin typeface="Calibri" pitchFamily="34" charset="0"/>
              </a:rPr>
              <a:t>en comparación con el mismo mes del año anterior del </a:t>
            </a:r>
            <a:r>
              <a:rPr lang="es-MX" sz="1800" b="1" dirty="0">
                <a:latin typeface="Calibri" pitchFamily="34" charset="0"/>
              </a:rPr>
              <a:t>8.1</a:t>
            </a:r>
            <a:r>
              <a:rPr lang="es-MX" sz="1800" b="1" dirty="0">
                <a:solidFill>
                  <a:schemeClr val="tx1"/>
                </a:solidFill>
                <a:latin typeface="Calibri" pitchFamily="34" charset="0"/>
              </a:rPr>
              <a:t>%, </a:t>
            </a:r>
            <a:r>
              <a:rPr lang="es-MX" sz="1800" dirty="0">
                <a:solidFill>
                  <a:schemeClr val="tx1"/>
                </a:solidFill>
                <a:latin typeface="Calibri" pitchFamily="34" charset="0"/>
              </a:rPr>
              <a:t>mientras que la industria de las</a:t>
            </a:r>
            <a:r>
              <a:rPr lang="es-MX" sz="1800" b="1" dirty="0">
                <a:solidFill>
                  <a:schemeClr val="tx1"/>
                </a:solidFill>
                <a:latin typeface="Calibri" pitchFamily="34" charset="0"/>
              </a:rPr>
              <a:t> bebidas y del tabaco registra una incremento de </a:t>
            </a:r>
            <a:r>
              <a:rPr lang="es-MX" sz="1800" b="1" dirty="0">
                <a:latin typeface="Calibri" pitchFamily="34" charset="0"/>
              </a:rPr>
              <a:t>15</a:t>
            </a:r>
            <a:r>
              <a:rPr lang="es-MX" sz="1800" b="1" dirty="0">
                <a:solidFill>
                  <a:schemeClr val="tx1"/>
                </a:solidFill>
                <a:latin typeface="Calibri" pitchFamily="34" charset="0"/>
              </a:rPr>
              <a:t>.7%, </a:t>
            </a:r>
            <a:r>
              <a:rPr lang="es-MX" sz="1800" dirty="0">
                <a:solidFill>
                  <a:schemeClr val="tx1"/>
                </a:solidFill>
                <a:latin typeface="Calibri" pitchFamily="34" charset="0"/>
              </a:rPr>
              <a:t>representado principalmente por las </a:t>
            </a:r>
            <a:r>
              <a:rPr lang="es-MX" sz="1800" b="1" dirty="0">
                <a:solidFill>
                  <a:schemeClr val="tx1"/>
                </a:solidFill>
                <a:latin typeface="Calibri" pitchFamily="34" charset="0"/>
              </a:rPr>
              <a:t>bebidas</a:t>
            </a:r>
            <a:r>
              <a:rPr lang="es-MX" sz="1800" dirty="0">
                <a:solidFill>
                  <a:schemeClr val="tx1"/>
                </a:solidFill>
                <a:latin typeface="Calibri" pitchFamily="34" charset="0"/>
              </a:rPr>
              <a:t>, que registraron un </a:t>
            </a:r>
            <a:r>
              <a:rPr lang="es-MX" sz="1800" b="1" dirty="0">
                <a:solidFill>
                  <a:schemeClr val="tx1"/>
                </a:solidFill>
                <a:latin typeface="Calibri" pitchFamily="34" charset="0"/>
              </a:rPr>
              <a:t>incremento (</a:t>
            </a:r>
            <a:r>
              <a:rPr lang="es-MX" sz="1800" b="1" dirty="0">
                <a:latin typeface="Calibri" pitchFamily="34" charset="0"/>
              </a:rPr>
              <a:t>14.3</a:t>
            </a:r>
            <a:r>
              <a:rPr lang="es-MX" sz="1800" b="1" dirty="0">
                <a:solidFill>
                  <a:schemeClr val="tx1"/>
                </a:solidFill>
                <a:latin typeface="Calibri" pitchFamily="34" charset="0"/>
              </a:rPr>
              <a:t>%), </a:t>
            </a:r>
            <a:r>
              <a:rPr lang="es-MX" sz="1800" dirty="0">
                <a:solidFill>
                  <a:schemeClr val="tx1"/>
                </a:solidFill>
                <a:latin typeface="Calibri" pitchFamily="34" charset="0"/>
              </a:rPr>
              <a:t>mientras que el </a:t>
            </a:r>
            <a:r>
              <a:rPr lang="es-MX" sz="1800" b="1" dirty="0">
                <a:solidFill>
                  <a:schemeClr val="tx1"/>
                </a:solidFill>
                <a:latin typeface="Calibri" pitchFamily="34" charset="0"/>
              </a:rPr>
              <a:t>tabaco registró una variación del </a:t>
            </a:r>
            <a:r>
              <a:rPr lang="es-MX" sz="1800" b="1" dirty="0">
                <a:latin typeface="Calibri" pitchFamily="34" charset="0"/>
              </a:rPr>
              <a:t>65.2</a:t>
            </a:r>
            <a:r>
              <a:rPr lang="es-MX" sz="1800" b="1" dirty="0">
                <a:solidFill>
                  <a:schemeClr val="tx1"/>
                </a:solidFill>
                <a:latin typeface="Calibri" pitchFamily="34" charset="0"/>
              </a:rPr>
              <a:t>%, pero con menor peso relativo</a:t>
            </a:r>
            <a:r>
              <a:rPr lang="es-MX" sz="1800" b="1" dirty="0">
                <a:latin typeface="Calibri" pitchFamily="34" charset="0"/>
              </a:rPr>
              <a:t>.</a:t>
            </a:r>
          </a:p>
          <a:p>
            <a:pPr marL="0" indent="0" algn="just">
              <a:lnSpc>
                <a:spcPct val="90000"/>
              </a:lnSpc>
              <a:buNone/>
            </a:pPr>
            <a:endParaRPr lang="es-MX" sz="1800" b="1" dirty="0">
              <a:latin typeface="Calibri" pitchFamily="34" charset="0"/>
            </a:endParaRP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es-MX" sz="1800" dirty="0">
              <a:latin typeface="Calibri" pitchFamily="34" charset="0"/>
            </a:endParaRPr>
          </a:p>
          <a:p>
            <a:pPr algn="just">
              <a:lnSpc>
                <a:spcPct val="90000"/>
              </a:lnSpc>
              <a:buNone/>
            </a:pPr>
            <a:endParaRPr lang="es-MX" sz="1800" b="1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01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30726"/>
          </a:xfrm>
          <a:noFill/>
        </p:spPr>
        <p:txBody>
          <a:bodyPr>
            <a:normAutofit/>
          </a:bodyPr>
          <a:lstStyle/>
          <a:p>
            <a:r>
              <a:rPr lang="es-MX" sz="2800" b="1" dirty="0">
                <a:solidFill>
                  <a:schemeClr val="bg1"/>
                </a:solidFill>
                <a:effectLst/>
              </a:rPr>
              <a:t>COMENTARIOS GENERALES DEL SECTOR</a:t>
            </a:r>
            <a:endParaRPr lang="es-ES" sz="28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7235" y="1547710"/>
            <a:ext cx="8969188" cy="4906963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80000"/>
              </a:lnSpc>
              <a:buFont typeface="Wingdings" pitchFamily="2" charset="2"/>
              <a:buChar char="q"/>
            </a:pPr>
            <a:r>
              <a:rPr lang="es-MX" sz="1600" dirty="0">
                <a:latin typeface="Calibri" pitchFamily="34" charset="0"/>
              </a:rPr>
              <a:t>El </a:t>
            </a:r>
            <a:r>
              <a:rPr lang="es-MX" sz="1600" b="1" dirty="0">
                <a:latin typeface="Calibri" pitchFamily="34" charset="0"/>
              </a:rPr>
              <a:t>índice global de productividad laboral </a:t>
            </a:r>
            <a:r>
              <a:rPr lang="es-MX" sz="1600" dirty="0">
                <a:latin typeface="Calibri" pitchFamily="34" charset="0"/>
              </a:rPr>
              <a:t>para las </a:t>
            </a:r>
            <a:r>
              <a:rPr lang="es-MX" sz="1600" b="1" dirty="0">
                <a:latin typeface="Calibri" pitchFamily="34" charset="0"/>
              </a:rPr>
              <a:t>actividades primarias</a:t>
            </a:r>
            <a:r>
              <a:rPr lang="es-MX" sz="1600" dirty="0">
                <a:latin typeface="Calibri" pitchFamily="34" charset="0"/>
              </a:rPr>
              <a:t> para el </a:t>
            </a:r>
            <a:r>
              <a:rPr lang="es-MX" sz="1600" b="1" dirty="0">
                <a:latin typeface="Calibri" pitchFamily="34" charset="0"/>
              </a:rPr>
              <a:t>1er. Trimestre del 2016,</a:t>
            </a:r>
            <a:r>
              <a:rPr lang="es-MX" sz="1600" dirty="0">
                <a:latin typeface="Calibri" pitchFamily="34" charset="0"/>
              </a:rPr>
              <a:t> versus el mismo periodo del año anterior, muestra un </a:t>
            </a:r>
            <a:r>
              <a:rPr lang="es-MX" sz="1600" b="1" dirty="0">
                <a:latin typeface="Calibri" pitchFamily="34" charset="0"/>
              </a:rPr>
              <a:t>crecimiento del 3.6%, </a:t>
            </a:r>
            <a:r>
              <a:rPr lang="es-MX" sz="1600" dirty="0">
                <a:latin typeface="Calibri" pitchFamily="34" charset="0"/>
              </a:rPr>
              <a:t>versus un </a:t>
            </a:r>
            <a:r>
              <a:rPr lang="es-MX" sz="1600" b="1" dirty="0">
                <a:latin typeface="Calibri" pitchFamily="34" charset="0"/>
              </a:rPr>
              <a:t>incremento del 1.5% para la economía </a:t>
            </a:r>
            <a:r>
              <a:rPr lang="es-MX" sz="1600" dirty="0">
                <a:latin typeface="Calibri" pitchFamily="34" charset="0"/>
              </a:rPr>
              <a:t>en su conjunto.</a:t>
            </a:r>
          </a:p>
          <a:p>
            <a:pPr marL="0" indent="0" algn="just">
              <a:lnSpc>
                <a:spcPct val="80000"/>
              </a:lnSpc>
              <a:buNone/>
            </a:pPr>
            <a:endParaRPr lang="es-MX" sz="1600" b="1" dirty="0">
              <a:latin typeface="Calibri" pitchFamily="34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q"/>
            </a:pPr>
            <a:r>
              <a:rPr lang="es-MX" sz="1600" dirty="0">
                <a:latin typeface="Calibri" pitchFamily="34" charset="0"/>
              </a:rPr>
              <a:t>La </a:t>
            </a:r>
            <a:r>
              <a:rPr lang="es-MX" sz="1600" b="1" dirty="0">
                <a:latin typeface="Calibri" pitchFamily="34" charset="0"/>
              </a:rPr>
              <a:t>población ocupada en el sector primario al 1er. Trimestre del 2016 </a:t>
            </a:r>
            <a:r>
              <a:rPr lang="es-MX" sz="1600" dirty="0">
                <a:latin typeface="Calibri" pitchFamily="34" charset="0"/>
              </a:rPr>
              <a:t>representa el</a:t>
            </a:r>
            <a:r>
              <a:rPr lang="es-MX" sz="1600" b="1" dirty="0">
                <a:latin typeface="Calibri" pitchFamily="34" charset="0"/>
              </a:rPr>
              <a:t> 12.7% del total nacional,</a:t>
            </a:r>
            <a:r>
              <a:rPr lang="es-MX" sz="1600" dirty="0">
                <a:latin typeface="Calibri" pitchFamily="34" charset="0"/>
              </a:rPr>
              <a:t> equivalente a </a:t>
            </a:r>
            <a:r>
              <a:rPr lang="es-MX" sz="1600" b="1" dirty="0">
                <a:latin typeface="Calibri" pitchFamily="34" charset="0"/>
              </a:rPr>
              <a:t>6.4 millones de trabajadores.</a:t>
            </a:r>
            <a:endParaRPr lang="es-MX" sz="1600" dirty="0">
              <a:latin typeface="Calibri" pitchFamily="34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q"/>
            </a:pPr>
            <a:endParaRPr lang="es-MX" sz="1600" dirty="0">
              <a:latin typeface="Calibri" pitchFamily="34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q"/>
            </a:pPr>
            <a:r>
              <a:rPr lang="es-MX" sz="1600" dirty="0">
                <a:latin typeface="Calibri" pitchFamily="34" charset="0"/>
              </a:rPr>
              <a:t>El </a:t>
            </a:r>
            <a:r>
              <a:rPr lang="es-MX" sz="1600" b="1" dirty="0">
                <a:latin typeface="Calibri" pitchFamily="34" charset="0"/>
              </a:rPr>
              <a:t>empleo agropecuario </a:t>
            </a:r>
            <a:r>
              <a:rPr lang="es-MX" sz="1600" dirty="0">
                <a:latin typeface="Calibri" pitchFamily="34" charset="0"/>
              </a:rPr>
              <a:t>representó el </a:t>
            </a:r>
            <a:r>
              <a:rPr lang="es-MX" sz="1600" b="1" dirty="0">
                <a:latin typeface="Calibri" pitchFamily="34" charset="0"/>
              </a:rPr>
              <a:t>12.8% del total durante abril del 2016.</a:t>
            </a:r>
          </a:p>
          <a:p>
            <a:pPr algn="just">
              <a:lnSpc>
                <a:spcPct val="80000"/>
              </a:lnSpc>
              <a:buNone/>
            </a:pPr>
            <a:endParaRPr lang="es-MX" sz="1600" dirty="0">
              <a:latin typeface="Calibri" pitchFamily="34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q"/>
            </a:pPr>
            <a:r>
              <a:rPr lang="es-MX" sz="1600" dirty="0">
                <a:latin typeface="Calibri" pitchFamily="34" charset="0"/>
              </a:rPr>
              <a:t>En el caso de los </a:t>
            </a:r>
            <a:r>
              <a:rPr lang="es-MX" sz="1600" b="1" dirty="0">
                <a:latin typeface="Calibri" pitchFamily="34" charset="0"/>
              </a:rPr>
              <a:t>trabajadores eventuales del campo</a:t>
            </a:r>
            <a:r>
              <a:rPr lang="es-MX" sz="1600" dirty="0">
                <a:latin typeface="Calibri" pitchFamily="34" charset="0"/>
              </a:rPr>
              <a:t>, los registros al IMSS en </a:t>
            </a:r>
            <a:r>
              <a:rPr lang="es-MX" sz="1600" b="1" dirty="0">
                <a:latin typeface="Calibri" pitchFamily="34" charset="0"/>
              </a:rPr>
              <a:t>mayo del 2016 </a:t>
            </a:r>
            <a:r>
              <a:rPr lang="es-MX" sz="1600" i="1" dirty="0">
                <a:latin typeface="Calibri" pitchFamily="34" charset="0"/>
              </a:rPr>
              <a:t>versus</a:t>
            </a:r>
            <a:r>
              <a:rPr lang="es-MX" sz="1600" dirty="0">
                <a:latin typeface="Calibri" pitchFamily="34" charset="0"/>
              </a:rPr>
              <a:t> el mismo mes del 2015, refleja un incremento del </a:t>
            </a:r>
            <a:r>
              <a:rPr lang="es-MX" sz="1600" b="1" dirty="0">
                <a:latin typeface="Calibri" pitchFamily="34" charset="0"/>
              </a:rPr>
              <a:t>7.0%.</a:t>
            </a:r>
          </a:p>
          <a:p>
            <a:pPr marL="0" indent="0" algn="just">
              <a:lnSpc>
                <a:spcPct val="80000"/>
              </a:lnSpc>
              <a:buNone/>
            </a:pPr>
            <a:endParaRPr lang="es-MX" sz="1600" b="1" dirty="0">
              <a:solidFill>
                <a:srgbClr val="FF0000"/>
              </a:solidFill>
              <a:latin typeface="Calibri" pitchFamily="34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q"/>
            </a:pPr>
            <a:r>
              <a:rPr lang="es-MX" sz="1600" dirty="0">
                <a:latin typeface="Calibri" pitchFamily="34" charset="0"/>
              </a:rPr>
              <a:t>De acuerdo al INEGI, las </a:t>
            </a:r>
            <a:r>
              <a:rPr lang="es-MX" sz="1600" b="1" dirty="0">
                <a:latin typeface="Calibri" pitchFamily="34" charset="0"/>
              </a:rPr>
              <a:t>exportaciones agropecuaria</a:t>
            </a:r>
            <a:r>
              <a:rPr lang="es-MX" sz="1600" dirty="0">
                <a:latin typeface="Calibri" pitchFamily="34" charset="0"/>
              </a:rPr>
              <a:t>s presentan un </a:t>
            </a:r>
            <a:r>
              <a:rPr lang="es-MX" sz="1600" b="1" dirty="0">
                <a:latin typeface="Calibri" pitchFamily="34" charset="0"/>
              </a:rPr>
              <a:t>aumento del 11.1% </a:t>
            </a:r>
            <a:r>
              <a:rPr lang="es-MX" sz="1600" dirty="0">
                <a:latin typeface="Calibri" pitchFamily="34" charset="0"/>
              </a:rPr>
              <a:t>al mes de </a:t>
            </a:r>
            <a:r>
              <a:rPr lang="es-MX" sz="1600" b="1" dirty="0">
                <a:latin typeface="Calibri" pitchFamily="34" charset="0"/>
              </a:rPr>
              <a:t>Abril del 2016, </a:t>
            </a:r>
            <a:r>
              <a:rPr lang="es-MX" sz="1600" dirty="0">
                <a:latin typeface="Calibri" pitchFamily="34" charset="0"/>
              </a:rPr>
              <a:t>mientras que las </a:t>
            </a:r>
            <a:r>
              <a:rPr lang="es-MX" sz="1600" b="1" dirty="0">
                <a:latin typeface="Calibri" pitchFamily="34" charset="0"/>
              </a:rPr>
              <a:t>exportaciones de la economía en su conjunto</a:t>
            </a:r>
            <a:r>
              <a:rPr lang="es-MX" sz="1600" dirty="0">
                <a:latin typeface="Calibri" pitchFamily="34" charset="0"/>
              </a:rPr>
              <a:t>, se </a:t>
            </a:r>
            <a:r>
              <a:rPr lang="es-MX" sz="1600" b="1" dirty="0">
                <a:latin typeface="Calibri" pitchFamily="34" charset="0"/>
              </a:rPr>
              <a:t>redujeron en           - 6.4%. </a:t>
            </a:r>
          </a:p>
          <a:p>
            <a:pPr marL="0" indent="0" algn="just">
              <a:lnSpc>
                <a:spcPct val="80000"/>
              </a:lnSpc>
              <a:buNone/>
            </a:pPr>
            <a:endParaRPr lang="es-MX" sz="1600" dirty="0">
              <a:solidFill>
                <a:schemeClr val="tx1"/>
              </a:solidFill>
              <a:latin typeface="Calibri" pitchFamily="34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q"/>
            </a:pPr>
            <a:r>
              <a:rPr lang="es-MX" sz="1600" dirty="0">
                <a:latin typeface="Calibri" pitchFamily="34" charset="0"/>
              </a:rPr>
              <a:t>Por su parte, con base en el Global Trade Atlas, las </a:t>
            </a:r>
            <a:r>
              <a:rPr lang="es-MX" sz="1600" b="1" dirty="0">
                <a:latin typeface="Calibri" pitchFamily="34" charset="0"/>
              </a:rPr>
              <a:t>exportaciones agroalimentarias, </a:t>
            </a:r>
            <a:r>
              <a:rPr lang="es-MX" sz="1600" dirty="0">
                <a:latin typeface="Calibri" pitchFamily="34" charset="0"/>
              </a:rPr>
              <a:t>registraron un aumento del </a:t>
            </a:r>
            <a:r>
              <a:rPr lang="es-MX" sz="1600" b="1" dirty="0">
                <a:latin typeface="Calibri" pitchFamily="34" charset="0"/>
              </a:rPr>
              <a:t>6.53%</a:t>
            </a:r>
            <a:r>
              <a:rPr lang="es-MX" sz="1600" dirty="0">
                <a:latin typeface="Calibri" pitchFamily="34" charset="0"/>
              </a:rPr>
              <a:t> </a:t>
            </a:r>
            <a:r>
              <a:rPr lang="es-MX" sz="1600" b="1" dirty="0">
                <a:latin typeface="Calibri" pitchFamily="34" charset="0"/>
              </a:rPr>
              <a:t>a Marzo del 2016 </a:t>
            </a:r>
            <a:r>
              <a:rPr lang="es-MX" sz="1600" dirty="0">
                <a:latin typeface="Calibri" pitchFamily="34" charset="0"/>
              </a:rPr>
              <a:t>y las </a:t>
            </a:r>
            <a:r>
              <a:rPr lang="es-MX" sz="1600" b="1" dirty="0">
                <a:latin typeface="Calibri" pitchFamily="34" charset="0"/>
              </a:rPr>
              <a:t>importaciones una reducción del -5.83%; </a:t>
            </a:r>
            <a:r>
              <a:rPr lang="es-MX" sz="1600" dirty="0">
                <a:latin typeface="Calibri" pitchFamily="34" charset="0"/>
              </a:rPr>
              <a:t>como resultado, la </a:t>
            </a:r>
            <a:r>
              <a:rPr lang="es-MX" sz="1600" b="1" dirty="0">
                <a:latin typeface="Calibri" pitchFamily="34" charset="0"/>
              </a:rPr>
              <a:t>balanza agroalimentaria </a:t>
            </a:r>
            <a:r>
              <a:rPr lang="es-MX" sz="1600" dirty="0">
                <a:latin typeface="Calibri" pitchFamily="34" charset="0"/>
              </a:rPr>
              <a:t>al mes de </a:t>
            </a:r>
            <a:r>
              <a:rPr lang="es-MX" sz="1600" b="1" dirty="0">
                <a:latin typeface="Calibri" pitchFamily="34" charset="0"/>
              </a:rPr>
              <a:t>Marzo del 2016</a:t>
            </a:r>
            <a:r>
              <a:rPr lang="es-MX" sz="1600" dirty="0">
                <a:latin typeface="Calibri" pitchFamily="34" charset="0"/>
              </a:rPr>
              <a:t>, registra un superávit de </a:t>
            </a:r>
            <a:r>
              <a:rPr lang="es-MX" sz="1600" b="1" dirty="0">
                <a:latin typeface="Calibri" pitchFamily="34" charset="0"/>
              </a:rPr>
              <a:t>1,717 millones de dólares</a:t>
            </a:r>
            <a:r>
              <a:rPr lang="es-MX" sz="1600" dirty="0">
                <a:latin typeface="Calibri" pitchFamily="34" charset="0"/>
              </a:rPr>
              <a:t>, </a:t>
            </a:r>
            <a:r>
              <a:rPr lang="es-MX" sz="1600" i="1" dirty="0">
                <a:latin typeface="Calibri" pitchFamily="34" charset="0"/>
              </a:rPr>
              <a:t>versus</a:t>
            </a:r>
            <a:r>
              <a:rPr lang="es-MX" sz="1600" dirty="0">
                <a:latin typeface="Calibri" pitchFamily="34" charset="0"/>
              </a:rPr>
              <a:t> un superávit de</a:t>
            </a:r>
            <a:r>
              <a:rPr lang="es-MX" sz="1600" b="1" dirty="0">
                <a:latin typeface="Calibri" pitchFamily="34" charset="0"/>
              </a:rPr>
              <a:t> 923 millones de dólares </a:t>
            </a:r>
            <a:r>
              <a:rPr lang="es-MX" sz="1600" dirty="0">
                <a:latin typeface="Calibri" pitchFamily="34" charset="0"/>
              </a:rPr>
              <a:t>que se registró en el mismo periodo del 2015.</a:t>
            </a:r>
          </a:p>
          <a:p>
            <a:pPr marL="0" indent="0" algn="just">
              <a:lnSpc>
                <a:spcPct val="80000"/>
              </a:lnSpc>
              <a:buNone/>
            </a:pPr>
            <a:endParaRPr lang="es-MX" sz="1600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458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876300" y="0"/>
            <a:ext cx="6858000" cy="956441"/>
          </a:xfrm>
          <a:noFill/>
        </p:spPr>
        <p:txBody>
          <a:bodyPr>
            <a:normAutofit/>
          </a:bodyPr>
          <a:lstStyle/>
          <a:p>
            <a:r>
              <a:rPr lang="es-MX" sz="2800" b="1" dirty="0">
                <a:effectLst/>
              </a:rPr>
              <a:t>COMENTARIOS GENERALES DEL SECTOR</a:t>
            </a:r>
            <a:endParaRPr lang="es-ES" sz="2800" b="1" dirty="0">
              <a:effectLst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80403" y="1508525"/>
            <a:ext cx="8929125" cy="5119445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MX" sz="1600" dirty="0">
                <a:latin typeface="Calibri" pitchFamily="34" charset="0"/>
              </a:rPr>
              <a:t>En materia de las </a:t>
            </a:r>
            <a:r>
              <a:rPr lang="es-MX" sz="1600" b="1" dirty="0">
                <a:latin typeface="Calibri" pitchFamily="34" charset="0"/>
              </a:rPr>
              <a:t>exportaciones agroalimentarias </a:t>
            </a:r>
            <a:r>
              <a:rPr lang="es-MX" sz="1600" dirty="0">
                <a:latin typeface="Calibri" pitchFamily="34" charset="0"/>
              </a:rPr>
              <a:t>al mes de </a:t>
            </a:r>
            <a:r>
              <a:rPr lang="es-MX" sz="1600" b="1" dirty="0">
                <a:latin typeface="Calibri" pitchFamily="34" charset="0"/>
              </a:rPr>
              <a:t>Marzo del 2016</a:t>
            </a:r>
            <a:r>
              <a:rPr lang="es-MX" sz="1600" dirty="0">
                <a:latin typeface="Calibri" pitchFamily="34" charset="0"/>
              </a:rPr>
              <a:t>, </a:t>
            </a:r>
            <a:r>
              <a:rPr lang="es-MX" sz="1600" i="1" dirty="0">
                <a:latin typeface="Calibri" pitchFamily="34" charset="0"/>
              </a:rPr>
              <a:t>versus</a:t>
            </a:r>
            <a:r>
              <a:rPr lang="es-MX" sz="1600" dirty="0">
                <a:latin typeface="Calibri" pitchFamily="34" charset="0"/>
              </a:rPr>
              <a:t> el año previo, es de destacar que tuvieron aumentos importantes:</a:t>
            </a:r>
            <a:r>
              <a:rPr lang="es-MX" sz="1600" b="1" i="1" dirty="0">
                <a:latin typeface="Calibri" pitchFamily="34" charset="0"/>
              </a:rPr>
              <a:t>  Cebollas, Galletas dulces (con adición de edulcorantes), calabazas y calabacines, los demás tomates frescos o refrigerados, los demás espárragos </a:t>
            </a:r>
            <a:r>
              <a:rPr lang="es-MX" sz="1600" b="1" i="1" dirty="0" err="1">
                <a:latin typeface="Calibri" pitchFamily="34" charset="0"/>
              </a:rPr>
              <a:t>fr.</a:t>
            </a:r>
            <a:r>
              <a:rPr lang="es-MX" sz="1600" b="1" i="1" dirty="0">
                <a:latin typeface="Calibri" pitchFamily="34" charset="0"/>
              </a:rPr>
              <a:t> O </a:t>
            </a:r>
            <a:r>
              <a:rPr lang="es-MX" sz="1600" b="1" i="1" dirty="0" err="1">
                <a:latin typeface="Calibri" pitchFamily="34" charset="0"/>
              </a:rPr>
              <a:t>rf</a:t>
            </a:r>
            <a:r>
              <a:rPr lang="es-MX" sz="1600" b="1" i="1" dirty="0">
                <a:latin typeface="Calibri" pitchFamily="34" charset="0"/>
              </a:rPr>
              <a:t>., fresas </a:t>
            </a:r>
            <a:r>
              <a:rPr lang="es-MX" sz="1600" b="1" i="1" dirty="0" err="1">
                <a:latin typeface="Calibri" pitchFamily="34" charset="0"/>
              </a:rPr>
              <a:t>fr.</a:t>
            </a:r>
            <a:r>
              <a:rPr lang="es-MX" sz="1600" b="1" i="1" dirty="0">
                <a:latin typeface="Calibri" pitchFamily="34" charset="0"/>
              </a:rPr>
              <a:t> sin adición de azúcar y chile </a:t>
            </a:r>
            <a:r>
              <a:rPr lang="es-MX" sz="1600" b="1" i="1" dirty="0" err="1">
                <a:latin typeface="Calibri" pitchFamily="34" charset="0"/>
              </a:rPr>
              <a:t>bell</a:t>
            </a:r>
            <a:r>
              <a:rPr lang="es-MX" sz="1600" b="1" i="1" dirty="0">
                <a:latin typeface="Calibri" pitchFamily="34" charset="0"/>
              </a:rPr>
              <a:t>. </a:t>
            </a:r>
            <a:r>
              <a:rPr lang="es-MX" sz="1600" dirty="0">
                <a:latin typeface="Calibri" pitchFamily="34" charset="0"/>
              </a:rPr>
              <a:t>Por su parte, los productos que registraron un mayor decrecimiento en sus exportaciones fueron:</a:t>
            </a:r>
            <a:r>
              <a:rPr lang="es-MX" sz="1600" i="1" dirty="0">
                <a:latin typeface="Calibri" pitchFamily="34" charset="0"/>
              </a:rPr>
              <a:t> </a:t>
            </a:r>
            <a:r>
              <a:rPr lang="es-MX" sz="1600" b="1" i="1" dirty="0">
                <a:latin typeface="Calibri" pitchFamily="34" charset="0"/>
              </a:rPr>
              <a:t>Los demás frutos del género capsicum o pimienta, Carne de Bovino deshuesada fresca o refrigerada y los demás productos de panadería.</a:t>
            </a:r>
            <a:endParaRPr lang="es-MX" sz="1600" dirty="0">
              <a:latin typeface="+mj-lt"/>
            </a:endParaRP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MX" sz="1600" dirty="0">
                <a:latin typeface="+mj-lt"/>
              </a:rPr>
              <a:t>Por su parte, en el caso de las </a:t>
            </a:r>
            <a:r>
              <a:rPr lang="es-MX" sz="1600" b="1" dirty="0">
                <a:latin typeface="+mj-lt"/>
              </a:rPr>
              <a:t>importaciones </a:t>
            </a:r>
            <a:r>
              <a:rPr lang="es-MX" sz="1700" b="1" dirty="0">
                <a:latin typeface="+mj-lt"/>
              </a:rPr>
              <a:t>agroalimentarias</a:t>
            </a:r>
            <a:r>
              <a:rPr lang="es-MX" sz="1600" b="1" dirty="0">
                <a:latin typeface="+mj-lt"/>
              </a:rPr>
              <a:t> </a:t>
            </a:r>
            <a:r>
              <a:rPr lang="es-MX" sz="1600" dirty="0">
                <a:latin typeface="+mj-lt"/>
              </a:rPr>
              <a:t>al mes de </a:t>
            </a:r>
            <a:r>
              <a:rPr lang="es-MX" sz="1600" b="1" dirty="0">
                <a:latin typeface="+mj-lt"/>
              </a:rPr>
              <a:t>Marzo del 2016 </a:t>
            </a:r>
            <a:r>
              <a:rPr lang="es-MX" sz="1600" i="1" dirty="0">
                <a:latin typeface="+mj-lt"/>
              </a:rPr>
              <a:t>versus</a:t>
            </a:r>
            <a:r>
              <a:rPr lang="es-MX" sz="1600" dirty="0">
                <a:latin typeface="+mj-lt"/>
              </a:rPr>
              <a:t> el año previo, se observan reducciones importantes en </a:t>
            </a:r>
            <a:r>
              <a:rPr lang="es-MX" sz="1600" b="1" i="1" dirty="0">
                <a:latin typeface="+mj-lt"/>
              </a:rPr>
              <a:t>la mayoría de los productos, pero en mayor medida en:  Semillas de nabo (nabina) o de colza, Carne de Bovino  fresca o refrigerada (deshuesada), Manzanas, Residuos solubles y granos desecados de la destilación de maíz, Aceite bruto de palma, Trigo común y leche en polvo </a:t>
            </a:r>
            <a:r>
              <a:rPr lang="es-MX" sz="1600" b="1" i="1" dirty="0" err="1">
                <a:latin typeface="+mj-lt"/>
              </a:rPr>
              <a:t>ó</a:t>
            </a:r>
            <a:r>
              <a:rPr lang="es-MX" sz="1600" b="1" i="1" dirty="0">
                <a:latin typeface="+mj-lt"/>
              </a:rPr>
              <a:t> pastillas</a:t>
            </a:r>
            <a:r>
              <a:rPr lang="es-MX" sz="1600" b="1" i="1" dirty="0"/>
              <a:t>.</a:t>
            </a:r>
            <a:r>
              <a:rPr lang="es-MX" sz="1600" b="1" dirty="0">
                <a:solidFill>
                  <a:srgbClr val="C00000"/>
                </a:solidFill>
              </a:rPr>
              <a:t> </a:t>
            </a:r>
            <a:r>
              <a:rPr lang="es-MX" sz="1600" dirty="0"/>
              <a:t>Po</a:t>
            </a:r>
            <a:r>
              <a:rPr lang="es-MX" sz="1600" dirty="0">
                <a:latin typeface="+mj-lt"/>
              </a:rPr>
              <a:t>r </a:t>
            </a:r>
            <a:r>
              <a:rPr lang="es-MX" sz="1600" i="1" dirty="0">
                <a:latin typeface="+mj-lt"/>
              </a:rPr>
              <a:t>s</a:t>
            </a:r>
            <a:r>
              <a:rPr lang="es-MX" sz="1600" dirty="0">
                <a:latin typeface="+mj-lt"/>
              </a:rPr>
              <a:t>u parte, destacan por sus mayores </a:t>
            </a:r>
            <a:r>
              <a:rPr lang="es-MX" sz="1700" dirty="0">
                <a:latin typeface="+mj-lt"/>
              </a:rPr>
              <a:t>compras</a:t>
            </a:r>
            <a:r>
              <a:rPr lang="es-MX" sz="1600" dirty="0">
                <a:latin typeface="+mj-lt"/>
              </a:rPr>
              <a:t> del exterior el </a:t>
            </a:r>
            <a:r>
              <a:rPr lang="es-MX" sz="1600" b="1" dirty="0">
                <a:latin typeface="+mj-lt"/>
              </a:rPr>
              <a:t>Maíz amarillo, Las demás preparaciones alimenticias, Grasas butíricas deshidratadas y maíz blanco (harinero).</a:t>
            </a:r>
            <a:endParaRPr lang="es-MX" sz="1600" b="1" i="1" dirty="0">
              <a:latin typeface="+mj-lt"/>
            </a:endParaRP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MX" sz="1600" dirty="0">
                <a:latin typeface="+mj-lt"/>
              </a:rPr>
              <a:t>Los </a:t>
            </a:r>
            <a:r>
              <a:rPr lang="es-MX" sz="1600" b="1" dirty="0">
                <a:latin typeface="+mj-lt"/>
              </a:rPr>
              <a:t>saldos de cartera </a:t>
            </a:r>
            <a:r>
              <a:rPr lang="es-MX" sz="1600" dirty="0">
                <a:latin typeface="+mj-lt"/>
              </a:rPr>
              <a:t>para el sector agroalimentario reportados por el </a:t>
            </a:r>
            <a:r>
              <a:rPr lang="es-MX" sz="1600" b="1" dirty="0">
                <a:latin typeface="+mj-lt"/>
              </a:rPr>
              <a:t>Banco de México</a:t>
            </a:r>
            <a:r>
              <a:rPr lang="es-MX" sz="1600" dirty="0">
                <a:latin typeface="+mj-lt"/>
              </a:rPr>
              <a:t> para el mes de </a:t>
            </a:r>
            <a:r>
              <a:rPr lang="es-MX" sz="1600" b="1" dirty="0">
                <a:latin typeface="+mj-lt"/>
              </a:rPr>
              <a:t>Abril del 2016</a:t>
            </a:r>
            <a:r>
              <a:rPr lang="es-MX" sz="1600" dirty="0">
                <a:latin typeface="+mj-lt"/>
              </a:rPr>
              <a:t> registraron un </a:t>
            </a:r>
            <a:r>
              <a:rPr lang="es-MX" sz="1600" b="1" dirty="0">
                <a:latin typeface="+mj-lt"/>
              </a:rPr>
              <a:t>decremento del -5.4% </a:t>
            </a:r>
            <a:r>
              <a:rPr lang="es-MX" sz="1600" dirty="0">
                <a:latin typeface="+mj-lt"/>
              </a:rPr>
              <a:t>respecto al último día del año anterior, ubicándose </a:t>
            </a:r>
            <a:r>
              <a:rPr lang="es-MX" sz="1600" b="1" dirty="0">
                <a:latin typeface="+mj-lt"/>
              </a:rPr>
              <a:t>en 152.4 miles de millones de pesos. </a:t>
            </a: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MX" sz="1600" dirty="0">
                <a:latin typeface="+mj-lt"/>
              </a:rPr>
              <a:t>En el caso del </a:t>
            </a:r>
            <a:r>
              <a:rPr lang="es-MX" sz="1600" b="1" dirty="0">
                <a:latin typeface="+mj-lt"/>
              </a:rPr>
              <a:t>financiamiento de la Banca de Desarrollo </a:t>
            </a:r>
            <a:r>
              <a:rPr lang="es-MX" sz="1600" dirty="0">
                <a:latin typeface="+mj-lt"/>
              </a:rPr>
              <a:t>al mes de </a:t>
            </a:r>
            <a:r>
              <a:rPr lang="es-MX" sz="1600" b="1" dirty="0">
                <a:latin typeface="+mj-lt"/>
              </a:rPr>
              <a:t>Mayo del 2016 </a:t>
            </a:r>
            <a:r>
              <a:rPr lang="es-MX" sz="1600" dirty="0">
                <a:latin typeface="+mj-lt"/>
              </a:rPr>
              <a:t>para </a:t>
            </a:r>
            <a:r>
              <a:rPr lang="es-MX" sz="1600" b="1" dirty="0">
                <a:latin typeface="+mj-lt"/>
              </a:rPr>
              <a:t>FIRA</a:t>
            </a:r>
            <a:r>
              <a:rPr lang="es-MX" sz="1600" dirty="0">
                <a:latin typeface="+mj-lt"/>
              </a:rPr>
              <a:t>, hay una variación nominal del </a:t>
            </a:r>
            <a:r>
              <a:rPr lang="es-MX" sz="1600" b="1" dirty="0">
                <a:latin typeface="+mj-lt"/>
              </a:rPr>
              <a:t>+19.1% </a:t>
            </a:r>
            <a:r>
              <a:rPr lang="es-MX" sz="1600" dirty="0">
                <a:latin typeface="+mj-lt"/>
              </a:rPr>
              <a:t>respecto al mismo periodo del año anterior y una variación real del </a:t>
            </a:r>
            <a:r>
              <a:rPr lang="es-MX" sz="1600" b="1" dirty="0">
                <a:latin typeface="+mj-lt"/>
              </a:rPr>
              <a:t>16.0%. </a:t>
            </a:r>
            <a:r>
              <a:rPr lang="es-MX" sz="1600" dirty="0">
                <a:latin typeface="+mj-lt"/>
              </a:rPr>
              <a:t>En el caso de la </a:t>
            </a:r>
            <a:r>
              <a:rPr lang="es-MX" sz="1600" b="1" dirty="0">
                <a:latin typeface="+mj-lt"/>
              </a:rPr>
              <a:t>Financiera Nacional, </a:t>
            </a:r>
            <a:r>
              <a:rPr lang="es-MX" sz="1600" dirty="0">
                <a:latin typeface="+mj-lt"/>
              </a:rPr>
              <a:t>al mes de </a:t>
            </a:r>
            <a:r>
              <a:rPr lang="es-MX" sz="1600" b="1" dirty="0">
                <a:latin typeface="+mj-lt"/>
              </a:rPr>
              <a:t>Marzo</a:t>
            </a:r>
            <a:r>
              <a:rPr lang="es-MX" sz="1600" dirty="0">
                <a:latin typeface="+mj-lt"/>
              </a:rPr>
              <a:t> </a:t>
            </a:r>
            <a:r>
              <a:rPr lang="es-MX" sz="1600" b="1" dirty="0">
                <a:latin typeface="+mj-lt"/>
              </a:rPr>
              <a:t>del 2016, </a:t>
            </a:r>
            <a:r>
              <a:rPr lang="es-MX" sz="1600" dirty="0">
                <a:latin typeface="+mj-lt"/>
              </a:rPr>
              <a:t>hay un </a:t>
            </a:r>
            <a:r>
              <a:rPr lang="es-MX" sz="1600" b="1" dirty="0">
                <a:latin typeface="+mj-lt"/>
              </a:rPr>
              <a:t>incremento nominal del +8.1% </a:t>
            </a:r>
            <a:r>
              <a:rPr lang="es-MX" sz="1600" dirty="0">
                <a:latin typeface="+mj-lt"/>
              </a:rPr>
              <a:t>v</a:t>
            </a:r>
            <a:r>
              <a:rPr lang="es-MX" sz="1600" i="1" dirty="0">
                <a:latin typeface="+mj-lt"/>
              </a:rPr>
              <a:t>ersus </a:t>
            </a:r>
            <a:r>
              <a:rPr lang="es-MX" sz="1600" dirty="0">
                <a:latin typeface="+mj-lt"/>
              </a:rPr>
              <a:t>el año anterior, mientras que se registra una </a:t>
            </a:r>
            <a:r>
              <a:rPr lang="es-MX" sz="1600" b="1" dirty="0">
                <a:latin typeface="+mj-lt"/>
              </a:rPr>
              <a:t>variación real de +5.4%. </a:t>
            </a:r>
            <a:endParaRPr lang="es-MX" sz="1600" dirty="0">
              <a:latin typeface="+mj-lt"/>
            </a:endParaRP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endParaRPr lang="es-MX" sz="1600" b="1" dirty="0">
              <a:latin typeface="+mj-lt"/>
            </a:endParaRP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endParaRPr lang="es-MX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7426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30726"/>
          </a:xfrm>
          <a:noFill/>
        </p:spPr>
        <p:txBody>
          <a:bodyPr>
            <a:normAutofit/>
          </a:bodyPr>
          <a:lstStyle/>
          <a:p>
            <a:r>
              <a:rPr lang="es-MX" sz="2800" b="1" dirty="0">
                <a:solidFill>
                  <a:schemeClr val="bg1"/>
                </a:solidFill>
                <a:effectLst/>
              </a:rPr>
              <a:t>COMENTARIOS GENERALES DEL SECTOR</a:t>
            </a:r>
            <a:endParaRPr lang="es-ES" sz="28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2590" y="1437807"/>
            <a:ext cx="9051925" cy="5126766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MX" sz="1800" dirty="0"/>
              <a:t>La </a:t>
            </a:r>
            <a:r>
              <a:rPr lang="es-MX" sz="1800" b="1" dirty="0"/>
              <a:t>Inversión Extranjera Directa (IED</a:t>
            </a:r>
            <a:r>
              <a:rPr lang="es-MX" sz="1800" dirty="0"/>
              <a:t>) en el sector agroalimentario al </a:t>
            </a:r>
            <a:r>
              <a:rPr lang="es-MX" sz="1800" b="1" dirty="0"/>
              <a:t>1er trimestre del 2016,</a:t>
            </a:r>
            <a:r>
              <a:rPr lang="es-MX" sz="1800" dirty="0"/>
              <a:t> registró una </a:t>
            </a:r>
            <a:r>
              <a:rPr lang="es-MX" sz="1800" b="1" dirty="0"/>
              <a:t>reducción de -31.81%, </a:t>
            </a:r>
            <a:r>
              <a:rPr lang="es-MX" sz="1800" dirty="0"/>
              <a:t>en comparación con el mismo periodo del año anterior, con una inversión de </a:t>
            </a:r>
            <a:r>
              <a:rPr lang="es-MX" sz="1800" b="1" dirty="0"/>
              <a:t>303.7 millones de dólares.</a:t>
            </a: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MX" sz="1800" dirty="0"/>
              <a:t>Para el 1er trimestre del 2016, dentro del </a:t>
            </a:r>
            <a:r>
              <a:rPr lang="es-MX" sz="1800" b="1" dirty="0"/>
              <a:t>sector agropecuario</a:t>
            </a:r>
            <a:r>
              <a:rPr lang="es-MX" sz="1800" dirty="0"/>
              <a:t> el </a:t>
            </a:r>
            <a:r>
              <a:rPr lang="es-MX" sz="1800" b="1" dirty="0"/>
              <a:t>91.6% </a:t>
            </a:r>
            <a:r>
              <a:rPr lang="es-MX" sz="1800" dirty="0"/>
              <a:t>de la </a:t>
            </a:r>
            <a:r>
              <a:rPr lang="es-MX" sz="1800" b="1" dirty="0"/>
              <a:t>IED </a:t>
            </a:r>
            <a:r>
              <a:rPr lang="es-MX" sz="1800" dirty="0"/>
              <a:t>correspondió al sector </a:t>
            </a:r>
            <a:r>
              <a:rPr lang="es-MX" sz="1800" b="1" dirty="0"/>
              <a:t>Agricultura, </a:t>
            </a:r>
            <a:r>
              <a:rPr lang="es-MX" sz="1800" dirty="0"/>
              <a:t>mientras que un </a:t>
            </a:r>
            <a:r>
              <a:rPr lang="es-MX" sz="1800" b="1" dirty="0"/>
              <a:t>8.4% </a:t>
            </a:r>
            <a:r>
              <a:rPr lang="es-MX" sz="1800" dirty="0"/>
              <a:t>a la </a:t>
            </a:r>
            <a:r>
              <a:rPr lang="es-MX" sz="1800" b="1" dirty="0"/>
              <a:t>cría y explotación de animales. </a:t>
            </a:r>
            <a:r>
              <a:rPr lang="es-MX" sz="1800" dirty="0"/>
              <a:t>Por su parte, dentro de la </a:t>
            </a:r>
            <a:r>
              <a:rPr lang="es-MX" sz="1800" b="1" dirty="0"/>
              <a:t>agroindustria, </a:t>
            </a:r>
            <a:r>
              <a:rPr lang="es-MX" sz="1800" dirty="0"/>
              <a:t>el </a:t>
            </a:r>
            <a:r>
              <a:rPr lang="es-MX" sz="1800" b="1" dirty="0"/>
              <a:t>59% </a:t>
            </a:r>
            <a:r>
              <a:rPr lang="es-MX" sz="1800" dirty="0"/>
              <a:t>de la</a:t>
            </a:r>
            <a:r>
              <a:rPr lang="es-MX" sz="1800" b="1" dirty="0"/>
              <a:t> IED </a:t>
            </a:r>
            <a:r>
              <a:rPr lang="es-MX" sz="1800" dirty="0"/>
              <a:t>se destinó a la </a:t>
            </a:r>
            <a:r>
              <a:rPr lang="es-MX" sz="1800" b="1" dirty="0"/>
              <a:t>industria alimentaria </a:t>
            </a:r>
            <a:r>
              <a:rPr lang="es-MX" sz="1800" dirty="0"/>
              <a:t>y el restante </a:t>
            </a:r>
            <a:r>
              <a:rPr lang="es-MX" sz="1800" b="1" dirty="0"/>
              <a:t>41% </a:t>
            </a:r>
            <a:r>
              <a:rPr lang="es-MX" sz="1800" dirty="0"/>
              <a:t>a la </a:t>
            </a:r>
            <a:r>
              <a:rPr lang="es-MX" sz="1800" b="1" dirty="0"/>
              <a:t>industria de las bebidas y el tabaco.</a:t>
            </a:r>
            <a:endParaRPr lang="es-ES" sz="1700" dirty="0">
              <a:latin typeface="Calibri" pitchFamily="34" charset="0"/>
            </a:endParaRP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ES" sz="1700" dirty="0">
                <a:latin typeface="Calibri" pitchFamily="34" charset="0"/>
              </a:rPr>
              <a:t>Para el </a:t>
            </a:r>
            <a:r>
              <a:rPr lang="es-ES" sz="1700" b="1" dirty="0">
                <a:latin typeface="Calibri" pitchFamily="34" charset="0"/>
              </a:rPr>
              <a:t>ciclo otoño-invierno 2015/16 </a:t>
            </a:r>
            <a:r>
              <a:rPr lang="es-ES" sz="1700" dirty="0">
                <a:latin typeface="Calibri" pitchFamily="34" charset="0"/>
              </a:rPr>
              <a:t>al mes de </a:t>
            </a:r>
            <a:r>
              <a:rPr lang="es-ES" sz="1700" b="1" dirty="0">
                <a:latin typeface="Calibri" pitchFamily="34" charset="0"/>
              </a:rPr>
              <a:t>abril del 2016</a:t>
            </a:r>
            <a:r>
              <a:rPr lang="es-ES" sz="1700" dirty="0">
                <a:latin typeface="Calibri" pitchFamily="34" charset="0"/>
              </a:rPr>
              <a:t>, la </a:t>
            </a:r>
            <a:r>
              <a:rPr lang="es-ES" sz="1700" b="1" dirty="0">
                <a:latin typeface="Calibri" pitchFamily="34" charset="0"/>
              </a:rPr>
              <a:t>programación de la superficie sembrada</a:t>
            </a:r>
            <a:r>
              <a:rPr lang="es-ES" sz="1700" dirty="0">
                <a:latin typeface="Calibri" pitchFamily="34" charset="0"/>
              </a:rPr>
              <a:t> es </a:t>
            </a:r>
            <a:r>
              <a:rPr lang="es-ES" sz="1700" b="1" dirty="0">
                <a:latin typeface="Calibri" pitchFamily="34" charset="0"/>
              </a:rPr>
              <a:t>3.1% </a:t>
            </a:r>
            <a:r>
              <a:rPr lang="es-ES" sz="1700" dirty="0">
                <a:latin typeface="Calibri" pitchFamily="34" charset="0"/>
              </a:rPr>
              <a:t>superior al ciclo homólogo anterior. Se reporta una mejora en el </a:t>
            </a:r>
            <a:r>
              <a:rPr lang="es-ES" sz="1700" b="1" dirty="0">
                <a:latin typeface="Calibri" pitchFamily="34" charset="0"/>
              </a:rPr>
              <a:t>avance de la superficie sembrada </a:t>
            </a:r>
            <a:r>
              <a:rPr lang="es-ES" sz="1700" dirty="0">
                <a:latin typeface="Calibri" pitchFamily="34" charset="0"/>
              </a:rPr>
              <a:t>de granos respecto al ciclo homólogo anterior del </a:t>
            </a:r>
            <a:r>
              <a:rPr lang="es-ES" sz="1700" b="1" dirty="0">
                <a:latin typeface="Calibri" pitchFamily="34" charset="0"/>
              </a:rPr>
              <a:t>+0.6%, </a:t>
            </a:r>
            <a:r>
              <a:rPr lang="es-ES" sz="1700" dirty="0">
                <a:latin typeface="Calibri" pitchFamily="34" charset="0"/>
              </a:rPr>
              <a:t>influenciado por </a:t>
            </a:r>
            <a:r>
              <a:rPr lang="es-ES" sz="1700" b="1" dirty="0">
                <a:latin typeface="Calibri" pitchFamily="34" charset="0"/>
              </a:rPr>
              <a:t>mayores avances en el maíz y el sorgo.</a:t>
            </a:r>
            <a:endParaRPr lang="es-ES" sz="1700" dirty="0">
              <a:latin typeface="Calibri" pitchFamily="34" charset="0"/>
            </a:endParaRP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ES" sz="1700" dirty="0">
                <a:latin typeface="Calibri" pitchFamily="34" charset="0"/>
              </a:rPr>
              <a:t>Para el </a:t>
            </a:r>
            <a:r>
              <a:rPr lang="es-ES" sz="1700" b="1" dirty="0">
                <a:latin typeface="Calibri" pitchFamily="34" charset="0"/>
              </a:rPr>
              <a:t>ciclo otoño-invierno del 2015/16 </a:t>
            </a:r>
            <a:r>
              <a:rPr lang="es-ES" sz="1700" dirty="0">
                <a:latin typeface="Calibri" pitchFamily="34" charset="0"/>
              </a:rPr>
              <a:t>al mes de</a:t>
            </a:r>
            <a:r>
              <a:rPr lang="es-ES" sz="1700" b="1" dirty="0">
                <a:latin typeface="Calibri" pitchFamily="34" charset="0"/>
              </a:rPr>
              <a:t> abril del 2016</a:t>
            </a:r>
            <a:r>
              <a:rPr lang="es-ES" sz="1700" dirty="0">
                <a:latin typeface="Calibri" pitchFamily="34" charset="0"/>
              </a:rPr>
              <a:t>, la </a:t>
            </a:r>
            <a:r>
              <a:rPr lang="es-ES" sz="1700" b="1" dirty="0">
                <a:latin typeface="Calibri" pitchFamily="34" charset="0"/>
              </a:rPr>
              <a:t>programación de la producción </a:t>
            </a:r>
            <a:r>
              <a:rPr lang="es-ES" sz="1700" dirty="0">
                <a:latin typeface="Calibri" pitchFamily="34" charset="0"/>
              </a:rPr>
              <a:t>es </a:t>
            </a:r>
            <a:r>
              <a:rPr lang="es-ES" sz="1700" b="1" dirty="0">
                <a:latin typeface="Calibri" pitchFamily="34" charset="0"/>
              </a:rPr>
              <a:t>2.7% </a:t>
            </a:r>
            <a:r>
              <a:rPr lang="es-ES" sz="1700" dirty="0">
                <a:latin typeface="Calibri" pitchFamily="34" charset="0"/>
              </a:rPr>
              <a:t>superior al ciclo homólogo anterior. En el caso del </a:t>
            </a:r>
            <a:r>
              <a:rPr lang="es-ES" sz="1700" b="1" dirty="0">
                <a:latin typeface="Calibri" pitchFamily="34" charset="0"/>
              </a:rPr>
              <a:t>avance de la producción </a:t>
            </a:r>
            <a:r>
              <a:rPr lang="es-ES" sz="1700" dirty="0">
                <a:latin typeface="Calibri" pitchFamily="34" charset="0"/>
              </a:rPr>
              <a:t>de granos respecto al ciclo homólogo anterior, el resultado es de un aumento del </a:t>
            </a:r>
            <a:r>
              <a:rPr lang="es-ES" sz="1700" b="1" dirty="0">
                <a:latin typeface="Calibri" pitchFamily="34" charset="0"/>
              </a:rPr>
              <a:t>+9.6%,</a:t>
            </a:r>
            <a:r>
              <a:rPr lang="es-ES" sz="1700" dirty="0">
                <a:latin typeface="Calibri" pitchFamily="34" charset="0"/>
              </a:rPr>
              <a:t> no obstante el avance de la cosecha para el ciclo otoño-invierno todavía es menor. </a:t>
            </a:r>
            <a:endParaRPr lang="es-ES" sz="1700" b="1" dirty="0">
              <a:latin typeface="Calibri" pitchFamily="34" charset="0"/>
            </a:endParaRP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ES" sz="1700" dirty="0">
                <a:solidFill>
                  <a:schemeClr val="tx1"/>
                </a:solidFill>
                <a:latin typeface="Calibri" pitchFamily="34" charset="0"/>
              </a:rPr>
              <a:t>Para el </a:t>
            </a:r>
            <a:r>
              <a:rPr lang="es-ES" sz="1700" b="1" dirty="0">
                <a:solidFill>
                  <a:schemeClr val="tx1"/>
                </a:solidFill>
                <a:latin typeface="Calibri" pitchFamily="34" charset="0"/>
              </a:rPr>
              <a:t>ciclo </a:t>
            </a:r>
            <a:r>
              <a:rPr lang="es-ES" sz="1700" b="1" dirty="0">
                <a:latin typeface="Calibri" pitchFamily="34" charset="0"/>
              </a:rPr>
              <a:t>primavera-verano</a:t>
            </a:r>
            <a:r>
              <a:rPr lang="es-ES" sz="1700" b="1" dirty="0">
                <a:solidFill>
                  <a:schemeClr val="tx1"/>
                </a:solidFill>
                <a:latin typeface="Calibri" pitchFamily="34" charset="0"/>
              </a:rPr>
              <a:t> del 2016 </a:t>
            </a:r>
            <a:r>
              <a:rPr lang="es-ES" sz="1700" dirty="0">
                <a:solidFill>
                  <a:schemeClr val="tx1"/>
                </a:solidFill>
                <a:latin typeface="Calibri" pitchFamily="34" charset="0"/>
              </a:rPr>
              <a:t>al mes de </a:t>
            </a:r>
            <a:r>
              <a:rPr lang="es-ES" sz="1700" b="1" dirty="0">
                <a:latin typeface="Calibri" pitchFamily="34" charset="0"/>
              </a:rPr>
              <a:t>abril </a:t>
            </a:r>
            <a:r>
              <a:rPr lang="es-ES" sz="1700" b="1" dirty="0">
                <a:solidFill>
                  <a:schemeClr val="tx1"/>
                </a:solidFill>
                <a:latin typeface="Calibri" pitchFamily="34" charset="0"/>
              </a:rPr>
              <a:t>del 2016</a:t>
            </a:r>
            <a:r>
              <a:rPr lang="es-ES" sz="1700" dirty="0">
                <a:solidFill>
                  <a:schemeClr val="tx1"/>
                </a:solidFill>
                <a:latin typeface="Calibri" pitchFamily="34" charset="0"/>
              </a:rPr>
              <a:t>, </a:t>
            </a:r>
            <a:r>
              <a:rPr lang="es-ES" sz="1700" dirty="0">
                <a:latin typeface="Calibri" pitchFamily="34" charset="0"/>
              </a:rPr>
              <a:t>la </a:t>
            </a:r>
            <a:r>
              <a:rPr lang="es-ES" sz="1700" b="1" dirty="0">
                <a:latin typeface="Calibri" pitchFamily="34" charset="0"/>
              </a:rPr>
              <a:t>programación de la producción</a:t>
            </a:r>
            <a:r>
              <a:rPr lang="es-ES" sz="1700" dirty="0">
                <a:latin typeface="Calibri" pitchFamily="34" charset="0"/>
              </a:rPr>
              <a:t> es </a:t>
            </a:r>
            <a:r>
              <a:rPr lang="es-ES" sz="1700" b="1" dirty="0">
                <a:latin typeface="Calibri" pitchFamily="34" charset="0"/>
              </a:rPr>
              <a:t>-1.4% </a:t>
            </a:r>
            <a:r>
              <a:rPr lang="es-ES" sz="1700" dirty="0">
                <a:latin typeface="Calibri" pitchFamily="34" charset="0"/>
              </a:rPr>
              <a:t>inferior al ciclo homólogo anterior. Se </a:t>
            </a:r>
            <a:r>
              <a:rPr lang="es-ES" sz="1700" dirty="0">
                <a:solidFill>
                  <a:schemeClr val="tx1"/>
                </a:solidFill>
                <a:latin typeface="Calibri" pitchFamily="34" charset="0"/>
              </a:rPr>
              <a:t>reporta una reducción en el</a:t>
            </a:r>
            <a:r>
              <a:rPr lang="es-ES" sz="1700" b="1" dirty="0">
                <a:solidFill>
                  <a:schemeClr val="tx1"/>
                </a:solidFill>
                <a:latin typeface="Calibri" pitchFamily="34" charset="0"/>
              </a:rPr>
              <a:t> avance </a:t>
            </a:r>
            <a:r>
              <a:rPr lang="es-ES" sz="1700" b="1" dirty="0">
                <a:latin typeface="Calibri" pitchFamily="34" charset="0"/>
              </a:rPr>
              <a:t>en</a:t>
            </a:r>
            <a:r>
              <a:rPr lang="es-ES" sz="1700" b="1" dirty="0">
                <a:solidFill>
                  <a:schemeClr val="tx1"/>
                </a:solidFill>
                <a:latin typeface="Calibri" pitchFamily="34" charset="0"/>
              </a:rPr>
              <a:t> la producción de granos </a:t>
            </a:r>
            <a:r>
              <a:rPr lang="es-ES" sz="1700" dirty="0">
                <a:solidFill>
                  <a:schemeClr val="tx1"/>
                </a:solidFill>
                <a:latin typeface="Calibri" pitchFamily="34" charset="0"/>
              </a:rPr>
              <a:t>respecto al ciclo homólogo anterior del</a:t>
            </a:r>
            <a:r>
              <a:rPr lang="es-ES" sz="1700" b="1" dirty="0">
                <a:solidFill>
                  <a:schemeClr val="tx1"/>
                </a:solidFill>
                <a:latin typeface="Calibri" pitchFamily="34" charset="0"/>
              </a:rPr>
              <a:t> -13.4%, </a:t>
            </a:r>
            <a:r>
              <a:rPr lang="es-ES" sz="1700" dirty="0">
                <a:latin typeface="Calibri" pitchFamily="34" charset="0"/>
              </a:rPr>
              <a:t>influenciado por </a:t>
            </a:r>
            <a:r>
              <a:rPr lang="es-ES" sz="1700" b="1" dirty="0">
                <a:latin typeface="Calibri" pitchFamily="34" charset="0"/>
              </a:rPr>
              <a:t>menores avances en todos los cultivos principales.</a:t>
            </a:r>
          </a:p>
        </p:txBody>
      </p:sp>
    </p:spTree>
    <p:extLst>
      <p:ext uri="{BB962C8B-B14F-4D97-AF65-F5344CB8AC3E}">
        <p14:creationId xmlns:p14="http://schemas.microsoft.com/office/powerpoint/2010/main" val="482063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30726"/>
          </a:xfrm>
          <a:noFill/>
        </p:spPr>
        <p:txBody>
          <a:bodyPr>
            <a:normAutofit/>
          </a:bodyPr>
          <a:lstStyle/>
          <a:p>
            <a:r>
              <a:rPr lang="es-MX" sz="2800" b="1" dirty="0">
                <a:solidFill>
                  <a:schemeClr val="bg1"/>
                </a:solidFill>
                <a:effectLst/>
              </a:rPr>
              <a:t>COMENTARIOS GENERALES DEL SECTOR</a:t>
            </a:r>
            <a:endParaRPr lang="es-ES" sz="28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2590" y="1668913"/>
            <a:ext cx="9051925" cy="4460574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ES" sz="1700" dirty="0">
                <a:latin typeface="Calibri" pitchFamily="34" charset="0"/>
              </a:rPr>
              <a:t>Al mes de </a:t>
            </a:r>
            <a:r>
              <a:rPr lang="es-ES" sz="1700" b="1" dirty="0">
                <a:latin typeface="Calibri" pitchFamily="34" charset="0"/>
              </a:rPr>
              <a:t>abril del 2016 </a:t>
            </a:r>
            <a:r>
              <a:rPr lang="es-ES" sz="1700" dirty="0">
                <a:latin typeface="Calibri" pitchFamily="34" charset="0"/>
              </a:rPr>
              <a:t>la</a:t>
            </a:r>
            <a:r>
              <a:rPr lang="es-ES" sz="1700" b="1" dirty="0">
                <a:latin typeface="Calibri" pitchFamily="34" charset="0"/>
              </a:rPr>
              <a:t> superficie cosechada programada para los 11 principales cultivos perennes el presente año </a:t>
            </a:r>
            <a:r>
              <a:rPr lang="es-ES" sz="1700" dirty="0">
                <a:latin typeface="Calibri" pitchFamily="34" charset="0"/>
              </a:rPr>
              <a:t>es </a:t>
            </a:r>
            <a:r>
              <a:rPr lang="es-ES" sz="1700" b="1" dirty="0">
                <a:latin typeface="Calibri" pitchFamily="34" charset="0"/>
              </a:rPr>
              <a:t>1.3% superior </a:t>
            </a:r>
            <a:r>
              <a:rPr lang="es-ES" sz="1700" dirty="0">
                <a:latin typeface="Calibri" pitchFamily="34" charset="0"/>
              </a:rPr>
              <a:t>al 2015,  mientras que en el </a:t>
            </a:r>
            <a:r>
              <a:rPr lang="es-ES" sz="1700" b="1" dirty="0">
                <a:latin typeface="Calibri" pitchFamily="34" charset="0"/>
              </a:rPr>
              <a:t>avance registrado de cosechas </a:t>
            </a:r>
            <a:r>
              <a:rPr lang="es-ES" sz="1700" dirty="0">
                <a:latin typeface="Calibri" pitchFamily="34" charset="0"/>
              </a:rPr>
              <a:t>se observa una </a:t>
            </a:r>
            <a:r>
              <a:rPr lang="es-ES" sz="1700" b="1" dirty="0">
                <a:latin typeface="Calibri" pitchFamily="34" charset="0"/>
              </a:rPr>
              <a:t>mejora del 2.3%.</a:t>
            </a: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ES" sz="1700" dirty="0">
                <a:latin typeface="Calibri" pitchFamily="34" charset="0"/>
              </a:rPr>
              <a:t>Al mes de </a:t>
            </a:r>
            <a:r>
              <a:rPr lang="es-ES" sz="1700" b="1" dirty="0">
                <a:latin typeface="Calibri" pitchFamily="34" charset="0"/>
              </a:rPr>
              <a:t>abril del 2016 </a:t>
            </a:r>
            <a:r>
              <a:rPr lang="es-ES" sz="1700" dirty="0">
                <a:latin typeface="Calibri" pitchFamily="34" charset="0"/>
              </a:rPr>
              <a:t>la </a:t>
            </a:r>
            <a:r>
              <a:rPr lang="es-ES" sz="1700" b="1" dirty="0">
                <a:latin typeface="Calibri" pitchFamily="34" charset="0"/>
              </a:rPr>
              <a:t>producción programada para los 11 principales cultivos perennes el 2016 </a:t>
            </a:r>
            <a:r>
              <a:rPr lang="es-ES" sz="1700" dirty="0">
                <a:latin typeface="Calibri" pitchFamily="34" charset="0"/>
              </a:rPr>
              <a:t>es superior al 2015 </a:t>
            </a:r>
            <a:r>
              <a:rPr lang="es-ES" sz="1700" b="1" dirty="0">
                <a:latin typeface="Calibri" pitchFamily="34" charset="0"/>
              </a:rPr>
              <a:t>(+1.8%),  </a:t>
            </a:r>
            <a:r>
              <a:rPr lang="es-ES" sz="1700" dirty="0">
                <a:latin typeface="Calibri" pitchFamily="34" charset="0"/>
              </a:rPr>
              <a:t>mientras que en el </a:t>
            </a:r>
            <a:r>
              <a:rPr lang="es-ES" sz="1700" b="1" dirty="0">
                <a:latin typeface="Calibri" pitchFamily="34" charset="0"/>
              </a:rPr>
              <a:t>avance registrado para la producción </a:t>
            </a:r>
            <a:r>
              <a:rPr lang="es-ES" sz="1700" dirty="0">
                <a:latin typeface="Calibri" pitchFamily="34" charset="0"/>
              </a:rPr>
              <a:t>se observa una mejora del </a:t>
            </a:r>
            <a:r>
              <a:rPr lang="es-ES" sz="1700" b="1" dirty="0">
                <a:latin typeface="Calibri" pitchFamily="34" charset="0"/>
              </a:rPr>
              <a:t>1.0%.</a:t>
            </a:r>
            <a:endParaRPr lang="es-ES" sz="1700" dirty="0">
              <a:latin typeface="Calibri" pitchFamily="34" charset="0"/>
            </a:endParaRP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ES" sz="1700" dirty="0">
                <a:latin typeface="Calibri" pitchFamily="34" charset="0"/>
              </a:rPr>
              <a:t>La </a:t>
            </a:r>
            <a:r>
              <a:rPr lang="es-ES" sz="1700" b="1" dirty="0">
                <a:latin typeface="Calibri" pitchFamily="34" charset="0"/>
              </a:rPr>
              <a:t>producción de carnes</a:t>
            </a:r>
            <a:r>
              <a:rPr lang="es-ES" sz="1700" dirty="0">
                <a:latin typeface="Calibri" pitchFamily="34" charset="0"/>
              </a:rPr>
              <a:t> al mes de</a:t>
            </a:r>
            <a:r>
              <a:rPr lang="es-ES" sz="1700" b="1" dirty="0">
                <a:latin typeface="Calibri" pitchFamily="34" charset="0"/>
              </a:rPr>
              <a:t> abril del 2016</a:t>
            </a:r>
            <a:r>
              <a:rPr lang="es-ES" sz="1700" dirty="0">
                <a:latin typeface="Calibri" pitchFamily="34" charset="0"/>
              </a:rPr>
              <a:t>, </a:t>
            </a:r>
            <a:r>
              <a:rPr lang="es-ES" sz="1700" i="1" dirty="0">
                <a:latin typeface="Calibri" pitchFamily="34" charset="0"/>
              </a:rPr>
              <a:t>versus</a:t>
            </a:r>
            <a:r>
              <a:rPr lang="es-ES" sz="1700" dirty="0">
                <a:latin typeface="Calibri" pitchFamily="34" charset="0"/>
              </a:rPr>
              <a:t> el mismo periodo del año anterior refleja </a:t>
            </a:r>
            <a:r>
              <a:rPr lang="es-ES" sz="1700" b="1" dirty="0">
                <a:latin typeface="Calibri" pitchFamily="34" charset="0"/>
              </a:rPr>
              <a:t>mejoras en la mayoría de las especies: En ovino (2.04%), porcino (2.84%), bovino (0.50%), ave (3.82%), caprino (0.15%), solo el guajolote presento un decremento (-1.56%), </a:t>
            </a:r>
            <a:r>
              <a:rPr lang="es-ES" sz="1700" dirty="0">
                <a:latin typeface="Calibri" pitchFamily="34" charset="0"/>
              </a:rPr>
              <a:t>ponderando un </a:t>
            </a:r>
            <a:r>
              <a:rPr lang="es-ES" sz="1700" b="1" dirty="0">
                <a:latin typeface="Calibri" pitchFamily="34" charset="0"/>
              </a:rPr>
              <a:t>incremento total de 2.58</a:t>
            </a:r>
            <a:r>
              <a:rPr lang="es-ES" sz="1700" dirty="0">
                <a:latin typeface="Calibri" pitchFamily="34" charset="0"/>
              </a:rPr>
              <a:t>%  en la </a:t>
            </a:r>
            <a:r>
              <a:rPr lang="es-ES" sz="1700" b="1" dirty="0">
                <a:latin typeface="Calibri" pitchFamily="34" charset="0"/>
              </a:rPr>
              <a:t>producción de carnes</a:t>
            </a:r>
            <a:r>
              <a:rPr lang="es-ES" sz="1700" dirty="0">
                <a:latin typeface="Calibri" pitchFamily="34" charset="0"/>
              </a:rPr>
              <a:t>, con respecto al mismo periodo anterior.</a:t>
            </a: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MX" sz="1700" dirty="0">
                <a:latin typeface="Calibri" pitchFamily="34" charset="0"/>
              </a:rPr>
              <a:t>En el caso de la </a:t>
            </a:r>
            <a:r>
              <a:rPr lang="es-MX" sz="1700" b="1" dirty="0">
                <a:latin typeface="Calibri" pitchFamily="34" charset="0"/>
              </a:rPr>
              <a:t>leche de bovino</a:t>
            </a:r>
            <a:r>
              <a:rPr lang="es-MX" sz="1700" dirty="0">
                <a:latin typeface="Calibri" pitchFamily="34" charset="0"/>
              </a:rPr>
              <a:t> al mes de </a:t>
            </a:r>
            <a:r>
              <a:rPr lang="es-MX" sz="1700" b="1" dirty="0">
                <a:latin typeface="Calibri" pitchFamily="34" charset="0"/>
              </a:rPr>
              <a:t>Abril del 2016</a:t>
            </a:r>
            <a:r>
              <a:rPr lang="es-MX" sz="1700" dirty="0">
                <a:latin typeface="Calibri" pitchFamily="34" charset="0"/>
              </a:rPr>
              <a:t>, </a:t>
            </a:r>
            <a:r>
              <a:rPr lang="es-MX" sz="1700" i="1" dirty="0">
                <a:latin typeface="Calibri" pitchFamily="34" charset="0"/>
              </a:rPr>
              <a:t>versus</a:t>
            </a:r>
            <a:r>
              <a:rPr lang="es-MX" sz="1700" dirty="0">
                <a:latin typeface="Calibri" pitchFamily="34" charset="0"/>
              </a:rPr>
              <a:t> el mismo periodo del año anterior, se observa un </a:t>
            </a:r>
            <a:r>
              <a:rPr lang="es-MX" sz="1700" b="1" dirty="0">
                <a:latin typeface="Calibri" pitchFamily="34" charset="0"/>
              </a:rPr>
              <a:t>incremento en la producción del 1.94% </a:t>
            </a:r>
            <a:r>
              <a:rPr lang="es-MX" sz="1700" dirty="0">
                <a:latin typeface="Calibri" pitchFamily="34" charset="0"/>
              </a:rPr>
              <a:t>y para </a:t>
            </a:r>
            <a:r>
              <a:rPr lang="es-MX" sz="1700" b="1" dirty="0">
                <a:latin typeface="Calibri" pitchFamily="34" charset="0"/>
              </a:rPr>
              <a:t>leche de caprino </a:t>
            </a:r>
            <a:r>
              <a:rPr lang="es-MX" sz="1700" dirty="0">
                <a:latin typeface="Calibri" pitchFamily="34" charset="0"/>
              </a:rPr>
              <a:t>un </a:t>
            </a:r>
            <a:r>
              <a:rPr lang="es-MX" sz="1700" b="1" dirty="0">
                <a:latin typeface="Calibri" pitchFamily="34" charset="0"/>
              </a:rPr>
              <a:t>incremento de 1.81%</a:t>
            </a:r>
            <a:r>
              <a:rPr lang="es-MX" sz="1700" dirty="0">
                <a:latin typeface="Calibri" pitchFamily="34" charset="0"/>
              </a:rPr>
              <a:t>, ponderando </a:t>
            </a:r>
            <a:r>
              <a:rPr lang="es-MX" sz="1700" b="1" dirty="0">
                <a:latin typeface="Calibri" pitchFamily="34" charset="0"/>
              </a:rPr>
              <a:t>un incremento en la producción total de leche del 1.94%.</a:t>
            </a: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MX" sz="1700" b="1" dirty="0">
                <a:latin typeface="Calibri" pitchFamily="34" charset="0"/>
              </a:rPr>
              <a:t>Otras actividades pecuarias</a:t>
            </a:r>
            <a:r>
              <a:rPr lang="es-MX" sz="1700" dirty="0">
                <a:latin typeface="Calibri" pitchFamily="34" charset="0"/>
              </a:rPr>
              <a:t> que reflejan una </a:t>
            </a:r>
            <a:r>
              <a:rPr lang="es-MX" sz="1700" b="1" dirty="0">
                <a:latin typeface="Calibri" pitchFamily="34" charset="0"/>
              </a:rPr>
              <a:t>mejora en la producción al mes de Abril del 2016 </a:t>
            </a:r>
            <a:r>
              <a:rPr lang="es-MX" sz="1700" i="1" dirty="0">
                <a:latin typeface="Calibri" pitchFamily="34" charset="0"/>
              </a:rPr>
              <a:t>versus</a:t>
            </a:r>
            <a:r>
              <a:rPr lang="es-MX" sz="1700" dirty="0">
                <a:latin typeface="Calibri" pitchFamily="34" charset="0"/>
              </a:rPr>
              <a:t> el mismo periodo del año anterior, es el </a:t>
            </a:r>
            <a:r>
              <a:rPr lang="es-MX" sz="1700" b="1" dirty="0">
                <a:latin typeface="Calibri" pitchFamily="34" charset="0"/>
              </a:rPr>
              <a:t>huevo de plato (3.18%) y para la miel un decremento (-21.62%)</a:t>
            </a:r>
            <a:r>
              <a:rPr lang="es-MX" sz="1700" dirty="0">
                <a:latin typeface="Calibri" pitchFamily="34" charset="0"/>
              </a:rPr>
              <a:t>; para la </a:t>
            </a:r>
            <a:r>
              <a:rPr lang="es-MX" sz="1700" b="1" dirty="0">
                <a:latin typeface="Calibri" pitchFamily="34" charset="0"/>
              </a:rPr>
              <a:t>lana y la cera </a:t>
            </a:r>
            <a:r>
              <a:rPr lang="es-MX" sz="1700" dirty="0">
                <a:latin typeface="Calibri" pitchFamily="34" charset="0"/>
              </a:rPr>
              <a:t>todavía no se reporta producción para el 2016.</a:t>
            </a:r>
            <a:endParaRPr lang="es-MX" sz="170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063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30726"/>
          </a:xfrm>
          <a:noFill/>
        </p:spPr>
        <p:txBody>
          <a:bodyPr>
            <a:normAutofit/>
          </a:bodyPr>
          <a:lstStyle/>
          <a:p>
            <a:r>
              <a:rPr lang="es-MX" sz="2800" b="1" dirty="0">
                <a:solidFill>
                  <a:schemeClr val="bg1"/>
                </a:solidFill>
                <a:effectLst/>
              </a:rPr>
              <a:t>COMENTARIOS GENERALES DEL SECTOR</a:t>
            </a:r>
            <a:endParaRPr lang="es-ES" sz="28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2590" y="1728316"/>
            <a:ext cx="9051925" cy="4860743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MX" sz="1700" dirty="0">
                <a:solidFill>
                  <a:schemeClr val="tx1"/>
                </a:solidFill>
                <a:latin typeface="Calibri" pitchFamily="34" charset="0"/>
              </a:rPr>
              <a:t>La </a:t>
            </a:r>
            <a:r>
              <a:rPr lang="es-MX" sz="1700" b="1" dirty="0">
                <a:solidFill>
                  <a:schemeClr val="tx1"/>
                </a:solidFill>
                <a:latin typeface="Calibri" pitchFamily="34" charset="0"/>
              </a:rPr>
              <a:t>producción pesquera </a:t>
            </a:r>
            <a:r>
              <a:rPr lang="es-MX" sz="1700" dirty="0">
                <a:solidFill>
                  <a:schemeClr val="tx1"/>
                </a:solidFill>
                <a:latin typeface="Calibri" pitchFamily="34" charset="0"/>
              </a:rPr>
              <a:t>hasta </a:t>
            </a:r>
            <a:r>
              <a:rPr lang="es-MX" sz="1700" b="1" dirty="0">
                <a:solidFill>
                  <a:schemeClr val="tx1"/>
                </a:solidFill>
                <a:latin typeface="Calibri" pitchFamily="34" charset="0"/>
              </a:rPr>
              <a:t>Diciembre del 2015 </a:t>
            </a:r>
            <a:r>
              <a:rPr lang="es-MX" sz="1700" dirty="0">
                <a:solidFill>
                  <a:schemeClr val="tx1"/>
                </a:solidFill>
                <a:latin typeface="Calibri" pitchFamily="34" charset="0"/>
              </a:rPr>
              <a:t>(información oficial más actualizada), reflejó un aumento  en cuatro de las seis especies principales, con mayor volumen de producción de la siguiente forma: </a:t>
            </a:r>
            <a:r>
              <a:rPr lang="es-MX" sz="1700" b="1" dirty="0">
                <a:solidFill>
                  <a:schemeClr val="tx1"/>
                </a:solidFill>
                <a:latin typeface="Calibri" pitchFamily="34" charset="0"/>
              </a:rPr>
              <a:t>Camarón 55.56%, </a:t>
            </a:r>
            <a:r>
              <a:rPr lang="es-MX" sz="1700" b="1" dirty="0">
                <a:latin typeface="Calibri" pitchFamily="34" charset="0"/>
              </a:rPr>
              <a:t>O</a:t>
            </a:r>
            <a:r>
              <a:rPr lang="es-MX" sz="1700" b="1" dirty="0">
                <a:solidFill>
                  <a:schemeClr val="tx1"/>
                </a:solidFill>
                <a:latin typeface="Calibri" pitchFamily="34" charset="0"/>
              </a:rPr>
              <a:t>stión 16.46%,  Mojarra 6.84% y </a:t>
            </a:r>
            <a:r>
              <a:rPr lang="es-MX" sz="1700" b="1" dirty="0">
                <a:latin typeface="Calibri" pitchFamily="34" charset="0"/>
              </a:rPr>
              <a:t>Carpa 2.09%, </a:t>
            </a:r>
            <a:r>
              <a:rPr lang="es-MX" sz="1700" b="1" dirty="0">
                <a:solidFill>
                  <a:schemeClr val="tx1"/>
                </a:solidFill>
                <a:latin typeface="Calibri" pitchFamily="34" charset="0"/>
              </a:rPr>
              <a:t>mientras que la sardina y el atún presentaron un decremento del -10.76% y -19.55% </a:t>
            </a:r>
            <a:r>
              <a:rPr lang="es-MX" sz="1700" dirty="0">
                <a:solidFill>
                  <a:schemeClr val="tx1"/>
                </a:solidFill>
                <a:latin typeface="Calibri" pitchFamily="34" charset="0"/>
              </a:rPr>
              <a:t>Como resultado, </a:t>
            </a:r>
            <a:r>
              <a:rPr lang="es-MX" sz="1700" dirty="0">
                <a:latin typeface="Calibri" pitchFamily="34" charset="0"/>
              </a:rPr>
              <a:t>p</a:t>
            </a:r>
            <a:r>
              <a:rPr lang="es-MX" sz="1700" dirty="0">
                <a:solidFill>
                  <a:schemeClr val="tx1"/>
                </a:solidFill>
                <a:latin typeface="Calibri" pitchFamily="34" charset="0"/>
              </a:rPr>
              <a:t>ara </a:t>
            </a:r>
            <a:r>
              <a:rPr lang="es-MX" sz="1700" b="1" dirty="0">
                <a:solidFill>
                  <a:schemeClr val="tx1"/>
                </a:solidFill>
                <a:latin typeface="Calibri" pitchFamily="34" charset="0"/>
              </a:rPr>
              <a:t>toda la producción pesquera</a:t>
            </a:r>
            <a:r>
              <a:rPr lang="es-MX" sz="1700" dirty="0">
                <a:solidFill>
                  <a:schemeClr val="tx1"/>
                </a:solidFill>
                <a:latin typeface="Calibri" pitchFamily="34" charset="0"/>
              </a:rPr>
              <a:t> se registró un </a:t>
            </a:r>
            <a:r>
              <a:rPr lang="es-MX" sz="1700" b="1" dirty="0">
                <a:solidFill>
                  <a:schemeClr val="tx1"/>
                </a:solidFill>
                <a:latin typeface="Calibri" pitchFamily="34" charset="0"/>
              </a:rPr>
              <a:t>incremento del 1.29%.</a:t>
            </a: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s-MX" sz="1700" dirty="0">
                <a:latin typeface="Calibri" pitchFamily="34" charset="0"/>
              </a:rPr>
              <a:t>El </a:t>
            </a:r>
            <a:r>
              <a:rPr lang="es-MX" sz="1700" b="1" dirty="0">
                <a:latin typeface="Calibri" pitchFamily="34" charset="0"/>
              </a:rPr>
              <a:t>almacenamiento de agua en presas para riego </a:t>
            </a:r>
            <a:r>
              <a:rPr lang="es-MX" sz="1700" dirty="0">
                <a:latin typeface="Calibri" pitchFamily="34" charset="0"/>
              </a:rPr>
              <a:t>al mes de </a:t>
            </a:r>
            <a:r>
              <a:rPr lang="es-MX" sz="1700" b="1" dirty="0">
                <a:latin typeface="Calibri" pitchFamily="34" charset="0"/>
              </a:rPr>
              <a:t>Mayo del 2016 </a:t>
            </a:r>
            <a:r>
              <a:rPr lang="es-MX" sz="1700" dirty="0">
                <a:latin typeface="Calibri" pitchFamily="34" charset="0"/>
              </a:rPr>
              <a:t>registró una utilización del </a:t>
            </a:r>
            <a:r>
              <a:rPr lang="es-MX" sz="1700" b="1" dirty="0">
                <a:latin typeface="Calibri" pitchFamily="34" charset="0"/>
              </a:rPr>
              <a:t>55.6% de su capacidad, </a:t>
            </a:r>
            <a:r>
              <a:rPr lang="es-MX" sz="1700" dirty="0">
                <a:latin typeface="Calibri" pitchFamily="34" charset="0"/>
              </a:rPr>
              <a:t>inferior al porcentaje del </a:t>
            </a:r>
            <a:r>
              <a:rPr lang="es-MX" sz="1700" b="1" dirty="0">
                <a:latin typeface="Calibri" pitchFamily="34" charset="0"/>
              </a:rPr>
              <a:t>mismo mes del año anterior (62.5%), </a:t>
            </a:r>
            <a:r>
              <a:rPr lang="es-MX" sz="1700" dirty="0">
                <a:latin typeface="Calibri" pitchFamily="34" charset="0"/>
              </a:rPr>
              <a:t>pero muy favorable en relación a la </a:t>
            </a:r>
            <a:r>
              <a:rPr lang="es-MX" sz="1700" b="1" dirty="0">
                <a:latin typeface="Calibri" pitchFamily="34" charset="0"/>
              </a:rPr>
              <a:t>cifra del 2014 (41.4%). </a:t>
            </a:r>
            <a:endParaRPr lang="es-MX" sz="1700" b="1" dirty="0">
              <a:solidFill>
                <a:schemeClr val="tx1"/>
              </a:solidFill>
              <a:latin typeface="Calibri" pitchFamily="34" charset="0"/>
            </a:endParaRP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endParaRPr lang="es-MX" sz="1700" b="1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58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5"/>
          <p:cNvSpPr>
            <a:spLocks noGrp="1" noChangeArrowheads="1"/>
          </p:cNvSpPr>
          <p:nvPr>
            <p:ph type="ctr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pPr eaLnBrk="1" hangingPunct="1"/>
            <a:r>
              <a:rPr lang="es-MX" sz="3600" b="1" i="0" dirty="0"/>
              <a:t>II.- INDICADORES MACROECONÓMICOS</a:t>
            </a:r>
            <a:br>
              <a:rPr lang="es-MX" sz="3600" b="1" i="0" dirty="0"/>
            </a:br>
            <a:r>
              <a:rPr lang="es-MX" sz="3600" b="1" i="0" dirty="0"/>
              <a:t>PARA MÉXICO</a:t>
            </a:r>
            <a:endParaRPr lang="es-ES" sz="3600" b="1" i="0" dirty="0"/>
          </a:p>
        </p:txBody>
      </p:sp>
    </p:spTree>
    <p:extLst>
      <p:ext uri="{BB962C8B-B14F-4D97-AF65-F5344CB8AC3E}">
        <p14:creationId xmlns:p14="http://schemas.microsoft.com/office/powerpoint/2010/main" val="1990318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5"/>
          <p:cNvSpPr>
            <a:spLocks noGrp="1" noChangeArrowheads="1"/>
          </p:cNvSpPr>
          <p:nvPr>
            <p:ph type="ctr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pPr eaLnBrk="1" hangingPunct="1"/>
            <a:r>
              <a:rPr lang="es-MX" sz="3600" b="1" i="0" dirty="0"/>
              <a:t>1.- EVOLUCIÓN DE LA ACTIVIDAD ECONÓMICA: PIB, IGAE, OTROS.</a:t>
            </a:r>
            <a:endParaRPr lang="es-ES" sz="3600" b="1" i="0" dirty="0"/>
          </a:p>
        </p:txBody>
      </p:sp>
    </p:spTree>
    <p:extLst>
      <p:ext uri="{BB962C8B-B14F-4D97-AF65-F5344CB8AC3E}">
        <p14:creationId xmlns:p14="http://schemas.microsoft.com/office/powerpoint/2010/main" val="3880544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68043"/>
              </p:ext>
            </p:extLst>
          </p:nvPr>
        </p:nvGraphicFramePr>
        <p:xfrm>
          <a:off x="268941" y="1943968"/>
          <a:ext cx="8642142" cy="3439390"/>
        </p:xfrm>
        <a:graphic>
          <a:graphicData uri="http://schemas.openxmlformats.org/drawingml/2006/table">
            <a:tbl>
              <a:tblPr firstRow="1" firstCol="1" bandRow="1"/>
              <a:tblGrid>
                <a:gridCol w="3329034">
                  <a:extLst>
                    <a:ext uri="{9D8B030D-6E8A-4147-A177-3AD203B41FA5}">
                      <a16:colId xmlns:a16="http://schemas.microsoft.com/office/drawing/2014/main" val="2440579145"/>
                    </a:ext>
                  </a:extLst>
                </a:gridCol>
                <a:gridCol w="2586987">
                  <a:extLst>
                    <a:ext uri="{9D8B030D-6E8A-4147-A177-3AD203B41FA5}">
                      <a16:colId xmlns:a16="http://schemas.microsoft.com/office/drawing/2014/main" val="1740583680"/>
                    </a:ext>
                  </a:extLst>
                </a:gridCol>
                <a:gridCol w="2726121">
                  <a:extLst>
                    <a:ext uri="{9D8B030D-6E8A-4147-A177-3AD203B41FA5}">
                      <a16:colId xmlns:a16="http://schemas.microsoft.com/office/drawing/2014/main" val="1717987250"/>
                    </a:ext>
                  </a:extLst>
                </a:gridCol>
              </a:tblGrid>
              <a:tr h="105827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Concepto</a:t>
                      </a:r>
                      <a:endParaRPr lang="es-MX" sz="36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Variación % real respecto al trimestre previo</a:t>
                      </a:r>
                      <a:endParaRPr lang="es-MX" sz="36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Variación % real respecto a igual trimestre de 2015</a:t>
                      </a:r>
                      <a:endParaRPr lang="es-MX" sz="3600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2739292"/>
                  </a:ext>
                </a:extLst>
              </a:tr>
              <a:tr h="595279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2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PIB Total</a:t>
                      </a:r>
                      <a:endParaRPr lang="es-MX" sz="36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51510" algn="r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3575" algn="l"/>
                        </a:tabLst>
                      </a:pPr>
                      <a:r>
                        <a:rPr lang="es-ES_tradnl" sz="2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s-MX" sz="36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2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2.8</a:t>
                      </a:r>
                      <a:endParaRPr lang="es-MX" sz="36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5193079"/>
                  </a:ext>
                </a:extLst>
              </a:tr>
              <a:tr h="595279">
                <a:tc>
                  <a:txBody>
                    <a:bodyPr/>
                    <a:lstStyle/>
                    <a:p>
                      <a:pPr marL="108585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2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Actividades Primarias</a:t>
                      </a:r>
                      <a:endParaRPr lang="es-MX" sz="36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51510" algn="r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3575" algn="l"/>
                        </a:tabLst>
                      </a:pPr>
                      <a:r>
                        <a:rPr lang="es-ES_tradnl" sz="2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3.5</a:t>
                      </a:r>
                      <a:endParaRPr lang="es-MX" sz="36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2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2.7</a:t>
                      </a:r>
                      <a:endParaRPr lang="es-MX" sz="36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7988856"/>
                  </a:ext>
                </a:extLst>
              </a:tr>
              <a:tr h="595279">
                <a:tc>
                  <a:txBody>
                    <a:bodyPr/>
                    <a:lstStyle/>
                    <a:p>
                      <a:pPr marL="108585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2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Actividades Secundarias</a:t>
                      </a:r>
                      <a:endParaRPr lang="es-MX" sz="36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51510" algn="r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3575" algn="l"/>
                        </a:tabLst>
                      </a:pPr>
                      <a:r>
                        <a:rPr lang="es-ES_tradnl" sz="2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es-MX" sz="36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2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es-MX" sz="36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441314"/>
                  </a:ext>
                </a:extLst>
              </a:tr>
              <a:tr h="595279">
                <a:tc>
                  <a:txBody>
                    <a:bodyPr/>
                    <a:lstStyle/>
                    <a:p>
                      <a:pPr marL="108585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Actividades Terciarias</a:t>
                      </a:r>
                      <a:endParaRPr lang="es-MX" sz="36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51510"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663575" algn="l"/>
                        </a:tabLst>
                      </a:pPr>
                      <a:r>
                        <a:rPr lang="es-ES_tradnl" sz="2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s-MX" sz="36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3.7</a:t>
                      </a:r>
                      <a:endParaRPr lang="es-MX" sz="3600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782948"/>
                  </a:ext>
                </a:extLst>
              </a:tr>
            </a:tbl>
          </a:graphicData>
        </a:graphic>
      </p:graphicFrame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30726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es-MX" sz="2400" b="1" dirty="0">
                <a:solidFill>
                  <a:schemeClr val="bg1"/>
                </a:solidFill>
                <a:effectLst/>
              </a:rPr>
              <a:t>PRODUCTO INTERNO BRUTO </a:t>
            </a:r>
            <a:br>
              <a:rPr lang="es-MX" sz="2400" b="1" dirty="0">
                <a:solidFill>
                  <a:schemeClr val="bg1"/>
                </a:solidFill>
                <a:effectLst/>
              </a:rPr>
            </a:br>
            <a:r>
              <a:rPr lang="es-MX" sz="2400" b="1" dirty="0">
                <a:solidFill>
                  <a:schemeClr val="bg1"/>
                </a:solidFill>
                <a:effectLst/>
              </a:rPr>
              <a:t>AL </a:t>
            </a:r>
            <a:r>
              <a:rPr lang="es-MX" sz="2400" b="1" dirty="0">
                <a:effectLst/>
              </a:rPr>
              <a:t>PRIMER</a:t>
            </a:r>
            <a:r>
              <a:rPr lang="es-MX" sz="2400" b="1" dirty="0">
                <a:solidFill>
                  <a:schemeClr val="bg1"/>
                </a:solidFill>
                <a:effectLst/>
              </a:rPr>
              <a:t> TRIMESTRE DE 2016 */</a:t>
            </a:r>
            <a:endParaRPr lang="es-ES" sz="24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28677" name="Rectangle 2"/>
          <p:cNvSpPr>
            <a:spLocks noChangeArrowheads="1"/>
          </p:cNvSpPr>
          <p:nvPr/>
        </p:nvSpPr>
        <p:spPr bwMode="auto">
          <a:xfrm>
            <a:off x="268941" y="6286075"/>
            <a:ext cx="542535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s-ES_tradnl" sz="1200" b="1" dirty="0">
                <a:solidFill>
                  <a:prstClr val="black"/>
                </a:solidFill>
              </a:rPr>
              <a:t>Fuente: INEGI, Sistema de Cuentas Nacionales de México.</a:t>
            </a:r>
          </a:p>
        </p:txBody>
      </p:sp>
      <p:sp>
        <p:nvSpPr>
          <p:cNvPr id="28678" name="Oval 4"/>
          <p:cNvSpPr>
            <a:spLocks noChangeArrowheads="1"/>
          </p:cNvSpPr>
          <p:nvPr/>
        </p:nvSpPr>
        <p:spPr bwMode="auto">
          <a:xfrm>
            <a:off x="7188861" y="3669744"/>
            <a:ext cx="664022" cy="52387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/>
            <a:endParaRPr lang="es-MX" dirty="0">
              <a:solidFill>
                <a:prstClr val="black"/>
              </a:solidFill>
              <a:latin typeface="Constantia" pitchFamily="18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460375" y="1390770"/>
            <a:ext cx="82232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prstClr val="black"/>
                </a:solidFill>
                <a:latin typeface="Constantia" pitchFamily="18" charset="0"/>
              </a:rPr>
              <a:t>(</a:t>
            </a:r>
            <a:r>
              <a:rPr lang="es-MX" sz="1400" b="1" dirty="0">
                <a:solidFill>
                  <a:prstClr val="black"/>
                </a:solidFill>
              </a:rPr>
              <a:t>CIFRAS DESESTACIONALIZADAS POR GRUPOS DE ACTIVIDAD ECONÓMICA)</a:t>
            </a:r>
            <a:endParaRPr lang="es-MX" sz="1400" dirty="0">
              <a:solidFill>
                <a:prstClr val="black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32917" y="5535368"/>
            <a:ext cx="867816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400" b="1" dirty="0">
                <a:solidFill>
                  <a:prstClr val="black"/>
                </a:solidFill>
              </a:rPr>
              <a:t>*/ La gran mayoría de las series económicas se ven afectadas por factores estacionales y de calendario. El ajuste de las cifras por dichos factores permite obtener cifras </a:t>
            </a:r>
            <a:r>
              <a:rPr lang="es-MX" sz="1400" b="1" dirty="0" err="1">
                <a:solidFill>
                  <a:prstClr val="black"/>
                </a:solidFill>
              </a:rPr>
              <a:t>desestacionalizadas</a:t>
            </a:r>
            <a:r>
              <a:rPr lang="es-MX" sz="1400" b="1" dirty="0">
                <a:solidFill>
                  <a:prstClr val="black"/>
                </a:solidFill>
              </a:rPr>
              <a:t>, incluidas por el INEGI con el fin de obtener un mejor diagnóstico de la evolución de las variables.</a:t>
            </a:r>
            <a:endParaRPr lang="es-MX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29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10"/>
            <a:ext cx="9144000" cy="965519"/>
          </a:xfrm>
          <a:prstGeom prst="rect">
            <a:avLst/>
          </a:prstGeom>
          <a:noFill/>
        </p:spPr>
        <p:txBody>
          <a:bodyPr>
            <a:normAutofit fontScale="90000"/>
          </a:bodyPr>
          <a:lstStyle/>
          <a:p>
            <a:r>
              <a:rPr lang="es-MX" sz="2400" b="1" dirty="0">
                <a:solidFill>
                  <a:schemeClr val="bg1"/>
                </a:solidFill>
                <a:effectLst/>
              </a:rPr>
              <a:t>PRODUCTO INTERNO BRUTO DE LAS ACTIVIDADES </a:t>
            </a:r>
            <a:r>
              <a:rPr lang="es-MX" sz="3600" b="1" u="sng" dirty="0">
                <a:solidFill>
                  <a:schemeClr val="bg1"/>
                </a:solidFill>
                <a:effectLst/>
              </a:rPr>
              <a:t>PRIMARIAS </a:t>
            </a:r>
            <a:r>
              <a:rPr lang="es-MX" sz="2400" b="1" dirty="0">
                <a:solidFill>
                  <a:schemeClr val="bg1"/>
                </a:solidFill>
                <a:effectLst/>
              </a:rPr>
              <a:t>AL </a:t>
            </a:r>
            <a:r>
              <a:rPr lang="es-MX" sz="2400" b="1" dirty="0">
                <a:effectLst/>
              </a:rPr>
              <a:t>PRIMER</a:t>
            </a:r>
            <a:r>
              <a:rPr lang="es-MX" sz="2400" b="1" dirty="0">
                <a:solidFill>
                  <a:schemeClr val="bg1"/>
                </a:solidFill>
                <a:effectLst/>
              </a:rPr>
              <a:t> TRIMESTRE DEL 2016</a:t>
            </a:r>
            <a:endParaRPr lang="es-ES" sz="24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30725" name="16 Rectángulo"/>
          <p:cNvSpPr>
            <a:spLocks noChangeArrowheads="1"/>
          </p:cNvSpPr>
          <p:nvPr/>
        </p:nvSpPr>
        <p:spPr bwMode="auto">
          <a:xfrm>
            <a:off x="205097" y="6237316"/>
            <a:ext cx="37516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s-ES_tradnl" sz="1200" b="1" dirty="0">
                <a:solidFill>
                  <a:prstClr val="black"/>
                </a:solidFill>
              </a:rPr>
              <a:t>p/ Cifras preliminares a partir del periodo que se indica.</a:t>
            </a:r>
          </a:p>
          <a:p>
            <a:r>
              <a:rPr lang="es-ES_tradnl" sz="1200" b="1" dirty="0">
                <a:solidFill>
                  <a:prstClr val="black"/>
                </a:solidFill>
              </a:rPr>
              <a:t>Fuente: INEGI</a:t>
            </a:r>
            <a:endParaRPr lang="es-MX" sz="1200" dirty="0">
              <a:solidFill>
                <a:prstClr val="black"/>
              </a:solidFill>
            </a:endParaRPr>
          </a:p>
        </p:txBody>
      </p:sp>
      <p:sp>
        <p:nvSpPr>
          <p:cNvPr id="30726" name="Oval 4"/>
          <p:cNvSpPr>
            <a:spLocks noChangeArrowheads="1"/>
          </p:cNvSpPr>
          <p:nvPr/>
        </p:nvSpPr>
        <p:spPr bwMode="auto">
          <a:xfrm>
            <a:off x="8028384" y="1909139"/>
            <a:ext cx="792088" cy="576263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/>
            <a:endParaRPr lang="es-MX" dirty="0">
              <a:solidFill>
                <a:prstClr val="black"/>
              </a:solidFill>
              <a:latin typeface="Constantia" pitchFamily="18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60464" y="1290535"/>
            <a:ext cx="88760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solidFill>
                  <a:prstClr val="black"/>
                </a:solidFill>
                <a:latin typeface="Constantia" pitchFamily="18" charset="0"/>
              </a:rPr>
              <a:t>(</a:t>
            </a:r>
            <a:r>
              <a:rPr lang="es-MX" sz="1600" b="1" dirty="0">
                <a:solidFill>
                  <a:prstClr val="black"/>
                </a:solidFill>
              </a:rPr>
              <a:t>MILLONES DE PESOS A PRECIOS DE 2008)</a:t>
            </a:r>
            <a:endParaRPr lang="es-MX" sz="1600" dirty="0">
              <a:solidFill>
                <a:prstClr val="black"/>
              </a:solidFill>
            </a:endParaRPr>
          </a:p>
        </p:txBody>
      </p:sp>
      <p:pic>
        <p:nvPicPr>
          <p:cNvPr id="362498" name="Gráfico 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94" y="1651577"/>
            <a:ext cx="8615378" cy="445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68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30726"/>
          </a:xfrm>
          <a:prstGeom prst="rect">
            <a:avLst/>
          </a:prstGeom>
          <a:noFill/>
        </p:spPr>
        <p:txBody>
          <a:bodyPr/>
          <a:lstStyle/>
          <a:p>
            <a:r>
              <a:rPr lang="es-MX" sz="2000" b="1" dirty="0">
                <a:solidFill>
                  <a:schemeClr val="bg1"/>
                </a:solidFill>
                <a:effectLst/>
              </a:rPr>
              <a:t>PRODUCTO INTERNO BRUTO DE  ACTIVIDADES </a:t>
            </a:r>
            <a:r>
              <a:rPr lang="es-MX" sz="2800" b="1" u="sng" dirty="0">
                <a:solidFill>
                  <a:schemeClr val="bg1"/>
                </a:solidFill>
                <a:effectLst/>
              </a:rPr>
              <a:t>SECUNDARIAS</a:t>
            </a:r>
            <a:br>
              <a:rPr lang="es-MX" sz="2800" b="1" u="sng" dirty="0">
                <a:solidFill>
                  <a:schemeClr val="bg1"/>
                </a:solidFill>
                <a:effectLst/>
              </a:rPr>
            </a:br>
            <a:r>
              <a:rPr lang="es-MX" sz="2000" b="1" dirty="0">
                <a:solidFill>
                  <a:schemeClr val="bg1"/>
                </a:solidFill>
                <a:effectLst/>
              </a:rPr>
              <a:t>AL PRIMER TRIMESTRE DEL 2016</a:t>
            </a:r>
            <a:endParaRPr lang="es-ES" sz="20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31748" name="16 Rectángulo"/>
          <p:cNvSpPr>
            <a:spLocks noChangeArrowheads="1"/>
          </p:cNvSpPr>
          <p:nvPr/>
        </p:nvSpPr>
        <p:spPr bwMode="auto">
          <a:xfrm>
            <a:off x="260792" y="6132777"/>
            <a:ext cx="37516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s-ES_tradnl" sz="1200" b="1" dirty="0">
                <a:solidFill>
                  <a:prstClr val="black"/>
                </a:solidFill>
              </a:rPr>
              <a:t>p/ Cifras preliminares a partir del periodo que se indica.</a:t>
            </a:r>
          </a:p>
          <a:p>
            <a:r>
              <a:rPr lang="es-ES_tradnl" sz="1200" b="1" dirty="0">
                <a:solidFill>
                  <a:prstClr val="black"/>
                </a:solidFill>
              </a:rPr>
              <a:t>Fuente: INEGI</a:t>
            </a:r>
            <a:endParaRPr lang="es-MX" sz="1200" dirty="0">
              <a:solidFill>
                <a:prstClr val="black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49594" y="1338091"/>
            <a:ext cx="82280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prstClr val="black"/>
                </a:solidFill>
              </a:rPr>
              <a:t>(MILLONES DE PESOS A PRECIOS DE 2008)</a:t>
            </a:r>
            <a:endParaRPr lang="es-MX" sz="1400" dirty="0">
              <a:solidFill>
                <a:prstClr val="black"/>
              </a:solidFill>
            </a:endParaRPr>
          </a:p>
        </p:txBody>
      </p:sp>
      <p:pic>
        <p:nvPicPr>
          <p:cNvPr id="363522" name="Gráfico 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92" y="1767049"/>
            <a:ext cx="8516814" cy="436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828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51747"/>
          </a:xfrm>
          <a:prstGeom prst="rect">
            <a:avLst/>
          </a:prstGeom>
          <a:noFill/>
        </p:spPr>
        <p:txBody>
          <a:bodyPr/>
          <a:lstStyle/>
          <a:p>
            <a:r>
              <a:rPr lang="es-MX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PRODUCTO INTERNO BRUTO DE LAS ACTIVIDADES </a:t>
            </a:r>
            <a:r>
              <a:rPr lang="es-MX" sz="2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TERCIARIAS</a:t>
            </a:r>
            <a:br>
              <a:rPr lang="es-MX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PRIMER TRIMESTRE DEL 2016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772" name="16 Rectángulo"/>
          <p:cNvSpPr>
            <a:spLocks noChangeArrowheads="1"/>
          </p:cNvSpPr>
          <p:nvPr/>
        </p:nvSpPr>
        <p:spPr bwMode="auto">
          <a:xfrm>
            <a:off x="240472" y="6234660"/>
            <a:ext cx="37516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s-ES_tradnl" sz="1200" b="1" dirty="0">
                <a:solidFill>
                  <a:prstClr val="black"/>
                </a:solidFill>
              </a:rPr>
              <a:t>p/ Cifras preliminares a partir del periodo que se indica.</a:t>
            </a:r>
          </a:p>
          <a:p>
            <a:r>
              <a:rPr lang="es-ES_tradnl" sz="1200" b="1" dirty="0">
                <a:solidFill>
                  <a:prstClr val="black"/>
                </a:solidFill>
              </a:rPr>
              <a:t>Fuente: INEGI</a:t>
            </a:r>
            <a:endParaRPr lang="es-MX" sz="1200" dirty="0">
              <a:solidFill>
                <a:prstClr val="black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456248" y="1332916"/>
            <a:ext cx="8229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prstClr val="black"/>
                </a:solidFill>
              </a:rPr>
              <a:t>(MILLONES DE PESOS A PRECIOS DE 2008)</a:t>
            </a:r>
            <a:endParaRPr lang="es-MX" sz="1400" dirty="0">
              <a:solidFill>
                <a:prstClr val="black"/>
              </a:solidFill>
            </a:endParaRPr>
          </a:p>
        </p:txBody>
      </p:sp>
      <p:pic>
        <p:nvPicPr>
          <p:cNvPr id="364547" name="Gráfico 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72" y="1669531"/>
            <a:ext cx="8560628" cy="4471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0923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570" name="Gráfico 1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33093"/>
            <a:ext cx="8640960" cy="4117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9"/>
            <a:ext cx="9144000" cy="893511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r>
              <a:rPr lang="es-MX" sz="2400" b="1" dirty="0">
                <a:solidFill>
                  <a:schemeClr val="bg1"/>
                </a:solidFill>
                <a:effectLst/>
              </a:rPr>
              <a:t>INDICADOR GLOBAL DE LA ACTIVIDAD ECONÓMICA (IGAE) DURANTE </a:t>
            </a:r>
            <a:r>
              <a:rPr lang="es-MX" sz="2400" b="1" dirty="0">
                <a:effectLst/>
              </a:rPr>
              <a:t>MARZO </a:t>
            </a:r>
            <a:r>
              <a:rPr lang="es-MX" sz="2400" b="1" dirty="0">
                <a:solidFill>
                  <a:schemeClr val="bg1"/>
                </a:solidFill>
                <a:effectLst/>
              </a:rPr>
              <a:t>DEL 2016</a:t>
            </a:r>
            <a:endParaRPr lang="es-ES" sz="24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179512" y="6150114"/>
            <a:ext cx="864096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just" eaLnBrk="1" hangingPunct="1"/>
            <a:r>
              <a:rPr lang="es-MX" sz="1000" b="1" u="none" dirty="0">
                <a:latin typeface="+mj-lt"/>
              </a:rPr>
              <a:t>Nota: El IGAE no incluye los subsectores de Aprovechamiento forestal, de pesca, caza y captura, ni la totalidad de las Actividades Terciarias, por lo que su tasa de crecimiento puede diferir de la que registre el PIB. </a:t>
            </a:r>
          </a:p>
          <a:p>
            <a:pPr algn="just" eaLnBrk="1" hangingPunct="1"/>
            <a:r>
              <a:rPr lang="es-MX" sz="1000" b="1" u="none" dirty="0">
                <a:latin typeface="+mj-lt"/>
              </a:rPr>
              <a:t> p/ Cifras preliminares. </a:t>
            </a:r>
          </a:p>
          <a:p>
            <a:pPr algn="just" eaLnBrk="1" hangingPunct="1"/>
            <a:r>
              <a:rPr lang="es-MX" sz="1000" b="1" u="none" dirty="0">
                <a:latin typeface="+mj-lt"/>
              </a:rPr>
              <a:t>Fuente: INEGI</a:t>
            </a:r>
            <a:endParaRPr lang="es-ES" sz="1000" b="1" u="none" dirty="0">
              <a:latin typeface="+mj-lt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693423" y="1490708"/>
            <a:ext cx="5685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b="1" dirty="0">
                <a:latin typeface="+mj-lt"/>
              </a:rPr>
              <a:t>(Variación % real respecto al mismo mes del año anterior)</a:t>
            </a:r>
            <a:endParaRPr lang="es-MX" dirty="0">
              <a:latin typeface="+mj-lt"/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367512" y="4163707"/>
            <a:ext cx="576064" cy="50425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/>
            <a:endParaRPr lang="es-MX" sz="1800" u="none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635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65746"/>
          </a:xfrm>
          <a:prstGeom prst="rect">
            <a:avLst/>
          </a:prstGeom>
          <a:noFill/>
        </p:spPr>
        <p:txBody>
          <a:bodyPr/>
          <a:lstStyle/>
          <a:p>
            <a:r>
              <a:rPr lang="es-MX" sz="2000" b="1" dirty="0">
                <a:solidFill>
                  <a:schemeClr val="bg1"/>
                </a:solidFill>
                <a:effectLst/>
              </a:rPr>
              <a:t>INDICADOR GLOBAL DE LA ACTIVIDAD ECONÓMICA (IGAE) </a:t>
            </a:r>
            <a:br>
              <a:rPr lang="es-MX" sz="2000" b="1" dirty="0">
                <a:solidFill>
                  <a:schemeClr val="bg1"/>
                </a:solidFill>
                <a:effectLst/>
              </a:rPr>
            </a:br>
            <a:r>
              <a:rPr lang="es-MX" sz="2000" b="1" dirty="0">
                <a:solidFill>
                  <a:schemeClr val="bg1"/>
                </a:solidFill>
                <a:effectLst/>
              </a:rPr>
              <a:t>AL MES DE </a:t>
            </a:r>
            <a:r>
              <a:rPr lang="es-MX" sz="2000" b="1" dirty="0">
                <a:effectLst/>
              </a:rPr>
              <a:t>MARZO </a:t>
            </a:r>
            <a:r>
              <a:rPr lang="es-MX" sz="2000" b="1" dirty="0">
                <a:solidFill>
                  <a:schemeClr val="bg1"/>
                </a:solidFill>
                <a:effectLst/>
              </a:rPr>
              <a:t>DE 2016</a:t>
            </a:r>
            <a:endParaRPr lang="es-ES" sz="20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34819" name="Text Box 5"/>
          <p:cNvSpPr txBox="1">
            <a:spLocks noChangeArrowheads="1"/>
          </p:cNvSpPr>
          <p:nvPr/>
        </p:nvSpPr>
        <p:spPr bwMode="auto">
          <a:xfrm>
            <a:off x="2006285" y="6390409"/>
            <a:ext cx="10575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s-MX" sz="1200" b="1" u="none" dirty="0">
                <a:latin typeface="+mj-lt"/>
              </a:rPr>
              <a:t>Fuente: INEGI</a:t>
            </a:r>
            <a:endParaRPr lang="es-ES" sz="1200" b="1" u="none" dirty="0">
              <a:latin typeface="+mj-lt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635898" y="1196752"/>
            <a:ext cx="1988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latin typeface="Constantia" pitchFamily="18" charset="0"/>
              </a:rPr>
              <a:t>(</a:t>
            </a:r>
            <a:r>
              <a:rPr lang="es-MX" b="1" dirty="0">
                <a:latin typeface="+mj-lt"/>
              </a:rPr>
              <a:t>ÍNDICE 2008=100)</a:t>
            </a:r>
            <a:endParaRPr lang="es-MX" dirty="0">
              <a:latin typeface="+mj-lt"/>
            </a:endParaRPr>
          </a:p>
        </p:txBody>
      </p:sp>
      <p:pic>
        <p:nvPicPr>
          <p:cNvPr id="366594" name="Gráfico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78" y="1781883"/>
            <a:ext cx="8565404" cy="4504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4738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618" name="Gráfico 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82" y="1458342"/>
            <a:ext cx="3933061" cy="262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Text Box 10"/>
          <p:cNvSpPr txBox="1">
            <a:spLocks noChangeArrowheads="1"/>
          </p:cNvSpPr>
          <p:nvPr/>
        </p:nvSpPr>
        <p:spPr bwMode="auto">
          <a:xfrm>
            <a:off x="646214" y="1399189"/>
            <a:ext cx="202331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b="1" u="none" dirty="0">
                <a:latin typeface="+mj-lt"/>
              </a:rPr>
              <a:t>Actividades Primarias</a:t>
            </a:r>
            <a:endParaRPr lang="es-ES" b="1" u="none" dirty="0">
              <a:latin typeface="+mj-lt"/>
            </a:endParaRPr>
          </a:p>
        </p:txBody>
      </p:sp>
      <p:sp>
        <p:nvSpPr>
          <p:cNvPr id="35846" name="Rectangle 3"/>
          <p:cNvSpPr>
            <a:spLocks noGrp="1" noChangeArrowheads="1"/>
          </p:cNvSpPr>
          <p:nvPr>
            <p:ph type="title"/>
          </p:nvPr>
        </p:nvSpPr>
        <p:spPr bwMode="ltGray">
          <a:xfrm>
            <a:off x="0" y="85846"/>
            <a:ext cx="9144000" cy="973171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algn="l"/>
            <a:r>
              <a:rPr lang="es-MX" sz="2400" b="1" dirty="0">
                <a:solidFill>
                  <a:schemeClr val="bg1"/>
                </a:solidFill>
                <a:effectLst/>
              </a:rPr>
              <a:t>TENDENCIA DEL IGAE POR GRANDES GRUPOS DE ACTIVIDAD  (ÍNDICE 2008=100) AL MES DE MARZO DE 2016</a:t>
            </a:r>
            <a:endParaRPr lang="es-ES" sz="24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35848" name="Text Box 11"/>
          <p:cNvSpPr txBox="1">
            <a:spLocks noChangeArrowheads="1"/>
          </p:cNvSpPr>
          <p:nvPr/>
        </p:nvSpPr>
        <p:spPr bwMode="auto">
          <a:xfrm>
            <a:off x="5743575" y="1452462"/>
            <a:ext cx="22429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b="1" u="none" dirty="0">
                <a:latin typeface="+mj-lt"/>
              </a:rPr>
              <a:t>Actividades Secundarias</a:t>
            </a:r>
            <a:endParaRPr lang="es-ES" b="1" u="none" dirty="0">
              <a:latin typeface="+mj-lt"/>
            </a:endParaRPr>
          </a:p>
        </p:txBody>
      </p:sp>
      <p:sp>
        <p:nvSpPr>
          <p:cNvPr id="35849" name="Text Box 12"/>
          <p:cNvSpPr txBox="1">
            <a:spLocks noChangeArrowheads="1"/>
          </p:cNvSpPr>
          <p:nvPr/>
        </p:nvSpPr>
        <p:spPr bwMode="auto">
          <a:xfrm>
            <a:off x="3064335" y="4194346"/>
            <a:ext cx="20170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b="1" u="none" dirty="0">
                <a:latin typeface="+mj-lt"/>
              </a:rPr>
              <a:t>Actividades Terciarias</a:t>
            </a:r>
            <a:endParaRPr lang="es-ES" b="1" u="none" dirty="0">
              <a:latin typeface="+mj-lt"/>
            </a:endParaRPr>
          </a:p>
        </p:txBody>
      </p:sp>
      <p:sp>
        <p:nvSpPr>
          <p:cNvPr id="35850" name="Text Box 13"/>
          <p:cNvSpPr txBox="1">
            <a:spLocks noChangeArrowheads="1"/>
          </p:cNvSpPr>
          <p:nvPr/>
        </p:nvSpPr>
        <p:spPr bwMode="auto">
          <a:xfrm>
            <a:off x="6660232" y="6093296"/>
            <a:ext cx="13290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u="none" dirty="0">
                <a:latin typeface="+mj-lt"/>
              </a:rPr>
              <a:t>Fuente: INEGI</a:t>
            </a:r>
            <a:endParaRPr lang="es-ES" u="none" dirty="0">
              <a:latin typeface="+mj-lt"/>
            </a:endParaRPr>
          </a:p>
        </p:txBody>
      </p:sp>
      <p:sp>
        <p:nvSpPr>
          <p:cNvPr id="35851" name="Oval 4"/>
          <p:cNvSpPr>
            <a:spLocks noChangeArrowheads="1"/>
          </p:cNvSpPr>
          <p:nvPr/>
        </p:nvSpPr>
        <p:spPr bwMode="auto">
          <a:xfrm>
            <a:off x="3392468" y="1512194"/>
            <a:ext cx="790575" cy="11525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/>
            <a:endParaRPr lang="es-MX" dirty="0">
              <a:latin typeface="Constantia" pitchFamily="18" charset="0"/>
            </a:endParaRPr>
          </a:p>
        </p:txBody>
      </p:sp>
      <p:pic>
        <p:nvPicPr>
          <p:cNvPr id="367619" name="Gráfico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986" y="1399189"/>
            <a:ext cx="3863941" cy="2669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7621" name="Gráfico 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969" y="4133573"/>
            <a:ext cx="3896061" cy="250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1053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95" y="2410691"/>
            <a:ext cx="8884078" cy="267046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1596"/>
            <a:ext cx="9144000" cy="815898"/>
          </a:xfrm>
        </p:spPr>
        <p:txBody>
          <a:bodyPr>
            <a:noAutofit/>
          </a:bodyPr>
          <a:lstStyle/>
          <a:p>
            <a:pPr algn="ctr"/>
            <a:r>
              <a:rPr lang="es-MX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INDICE GLOBAL DE PRODUCTIVIDAD LABORAL DE LA ECONOMÍA (IGPLE) </a:t>
            </a:r>
            <a:br>
              <a:rPr lang="es-MX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</a:br>
            <a:r>
              <a:rPr lang="es-MX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POR GRUPO DE ACTIVIDAD AL PRIMER TRIMESTRE DEL 2016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46049" y="5508702"/>
            <a:ext cx="12009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Fuente: INEGI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063022" y="1749664"/>
            <a:ext cx="3074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CIFRAS DESESTACIONALIZADAS</a:t>
            </a: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6944148" y="4000499"/>
            <a:ext cx="1376163" cy="363151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6737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1596"/>
            <a:ext cx="9144000" cy="815898"/>
          </a:xfrm>
        </p:spPr>
        <p:txBody>
          <a:bodyPr>
            <a:noAutofit/>
          </a:bodyPr>
          <a:lstStyle/>
          <a:p>
            <a:pPr algn="ctr"/>
            <a:r>
              <a:rPr lang="es-MX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INDICE GLOBAL DE PRODUCTIVIDAD LABORAL DE LA ECONOMÍA (IGPLE) </a:t>
            </a:r>
            <a:br>
              <a:rPr lang="es-MX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</a:br>
            <a:r>
              <a:rPr lang="es-MX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POR GRUPO DE ACTIVIDAD AL PRIMER TRIMESTRE DE 2016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59005" y="6063771"/>
            <a:ext cx="12009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Fuente: INEGI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063022" y="1515493"/>
            <a:ext cx="30242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SERIES DE TENDENCIA – CICLO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(Índice base 2008=100)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54" y="2161824"/>
            <a:ext cx="7159492" cy="390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980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3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7"/>
            <a:ext cx="9144000" cy="972767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INVERSIÓN FIJA BRUTA A </a:t>
            </a:r>
            <a:b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400" b="1" dirty="0"/>
              <a:t>MARZO</a:t>
            </a:r>
            <a: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2016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871" name="Line 5"/>
          <p:cNvSpPr>
            <a:spLocks noChangeShapeType="1"/>
          </p:cNvSpPr>
          <p:nvPr/>
        </p:nvSpPr>
        <p:spPr bwMode="auto">
          <a:xfrm flipV="1">
            <a:off x="4917688" y="2542476"/>
            <a:ext cx="2676293" cy="88094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>
              <a:solidFill>
                <a:prstClr val="black"/>
              </a:solidFill>
              <a:latin typeface="Constantia" pitchFamily="18" charset="0"/>
            </a:endParaRPr>
          </a:p>
        </p:txBody>
      </p:sp>
      <p:sp>
        <p:nvSpPr>
          <p:cNvPr id="36870" name="Line 5"/>
          <p:cNvSpPr>
            <a:spLocks noChangeShapeType="1"/>
          </p:cNvSpPr>
          <p:nvPr/>
        </p:nvSpPr>
        <p:spPr bwMode="auto">
          <a:xfrm flipV="1">
            <a:off x="882871" y="2956588"/>
            <a:ext cx="2747050" cy="847494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>
              <a:solidFill>
                <a:prstClr val="black"/>
              </a:solidFill>
              <a:latin typeface="Constantia" pitchFamily="18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3683752" y="2956588"/>
            <a:ext cx="1233936" cy="46683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>
              <a:solidFill>
                <a:prstClr val="black"/>
              </a:solidFill>
              <a:latin typeface="Constantia" pitchFamily="18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683752" y="1357861"/>
            <a:ext cx="2148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/>
              <a:t>(Índice base 2008=100)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135460" y="6112331"/>
            <a:ext cx="14003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/>
              <a:t>Fuente: INEGI.</a:t>
            </a: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>
            <a:off x="7672039" y="2558098"/>
            <a:ext cx="938909" cy="7805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>
              <a:solidFill>
                <a:prstClr val="black"/>
              </a:solidFill>
              <a:latin typeface="Constantia" pitchFamily="18" charset="0"/>
            </a:endParaRPr>
          </a:p>
        </p:txBody>
      </p:sp>
      <p:pic>
        <p:nvPicPr>
          <p:cNvPr id="369666" name="Gráfico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98" y="1849657"/>
            <a:ext cx="8824237" cy="4262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54608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7"/>
            <a:ext cx="9144000" cy="972767"/>
          </a:xfrm>
          <a:noFill/>
        </p:spPr>
        <p:txBody>
          <a:bodyPr>
            <a:normAutofit/>
          </a:bodyPr>
          <a:lstStyle/>
          <a:p>
            <a: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FLUJOS TRIMESTRALES DE </a:t>
            </a:r>
            <a:b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</a:br>
            <a: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INVERSIÓN EXTRANJERA DIRECTA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 pitchFamily="34" charset="0"/>
            </a:endParaRPr>
          </a:p>
        </p:txBody>
      </p:sp>
      <p:sp>
        <p:nvSpPr>
          <p:cNvPr id="37892" name="6 CuadroTexto"/>
          <p:cNvSpPr txBox="1">
            <a:spLocks noChangeArrowheads="1"/>
          </p:cNvSpPr>
          <p:nvPr/>
        </p:nvSpPr>
        <p:spPr bwMode="auto">
          <a:xfrm>
            <a:off x="133351" y="6319678"/>
            <a:ext cx="54317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sz="1200" b="1" u="none" dirty="0">
                <a:latin typeface="+mj-lt"/>
              </a:rPr>
              <a:t>Fuente: Banco de México; Componentes de inversión extranjera directa en México</a:t>
            </a:r>
          </a:p>
        </p:txBody>
      </p:sp>
      <p:sp>
        <p:nvSpPr>
          <p:cNvPr id="2" name="1 Rectángulo"/>
          <p:cNvSpPr/>
          <p:nvPr/>
        </p:nvSpPr>
        <p:spPr>
          <a:xfrm>
            <a:off x="1078185" y="1408316"/>
            <a:ext cx="74705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latin typeface="+mj-lt"/>
                <a:cs typeface="Calibri" pitchFamily="34" charset="0"/>
              </a:rPr>
              <a:t>(MILLONES DE DÓLARES; AL PRIMER TRIMESTRE DEL 2016)</a:t>
            </a:r>
            <a:endParaRPr lang="es-MX" sz="1600" dirty="0">
              <a:latin typeface="+mj-lt"/>
            </a:endParaRP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8185733"/>
              </p:ext>
            </p:extLst>
          </p:nvPr>
        </p:nvGraphicFramePr>
        <p:xfrm>
          <a:off x="28575" y="2014538"/>
          <a:ext cx="8931275" cy="381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5" name="Worksheet" r:id="rId3" imgW="10134702" imgH="3819364" progId="Excel.Sheet.8">
                  <p:embed/>
                </p:oleObj>
              </mc:Choice>
              <mc:Fallback>
                <p:oleObj name="Worksheet" r:id="rId3" imgW="10134702" imgH="3819364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575" y="2014538"/>
                        <a:ext cx="8931275" cy="3819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58051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Imagen 1"/>
          <p:cNvSpPr>
            <a:spLocks noChangeArrowheads="1"/>
          </p:cNvSpPr>
          <p:nvPr/>
        </p:nvSpPr>
        <p:spPr bwMode="auto">
          <a:xfrm>
            <a:off x="1430532" y="1661461"/>
            <a:ext cx="6386256" cy="424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(INDICE BASE 2008=100)</a:t>
            </a: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51747"/>
          </a:xfrm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>
                <a:solidFill>
                  <a:schemeClr val="bg1"/>
                </a:solidFill>
                <a:effectLst/>
              </a:rPr>
              <a:t>ACTIVIDAD INDUSTRIAL A </a:t>
            </a:r>
            <a:br>
              <a:rPr lang="es-MX" sz="2400" b="1" dirty="0">
                <a:solidFill>
                  <a:schemeClr val="bg1"/>
                </a:solidFill>
                <a:effectLst/>
              </a:rPr>
            </a:br>
            <a:r>
              <a:rPr lang="es-MX" sz="2400" b="1" dirty="0">
                <a:effectLst/>
              </a:rPr>
              <a:t>ABRIL</a:t>
            </a:r>
            <a:r>
              <a:rPr lang="es-MX" sz="2400" b="1" dirty="0">
                <a:solidFill>
                  <a:schemeClr val="bg1"/>
                </a:solidFill>
                <a:effectLst/>
              </a:rPr>
              <a:t> DE 2016</a:t>
            </a:r>
            <a:endParaRPr lang="es-ES" sz="24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97016" y="6020282"/>
            <a:ext cx="14551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37084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Fuente: INEGI.</a:t>
            </a: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0930" name="Gráfico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16" y="2122016"/>
            <a:ext cx="7724132" cy="3801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96031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715" name="Gráfico 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149" y="2674473"/>
            <a:ext cx="4302918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Rectangle 4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19790"/>
          </a:xfrm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INDICADORES DEL SECTOR MANUFACTURERO 1/ </a:t>
            </a:r>
            <a:b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400" b="1" dirty="0"/>
              <a:t>MARZO </a:t>
            </a:r>
            <a: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2016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42" name="Text Box 7"/>
          <p:cNvSpPr txBox="1">
            <a:spLocks noChangeArrowheads="1"/>
          </p:cNvSpPr>
          <p:nvPr/>
        </p:nvSpPr>
        <p:spPr bwMode="auto">
          <a:xfrm>
            <a:off x="1250001" y="2220857"/>
            <a:ext cx="16694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Personal ocupado</a:t>
            </a: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39943" name="Text Box 8"/>
          <p:cNvSpPr txBox="1">
            <a:spLocks noChangeArrowheads="1"/>
          </p:cNvSpPr>
          <p:nvPr/>
        </p:nvSpPr>
        <p:spPr bwMode="auto">
          <a:xfrm>
            <a:off x="5653729" y="2220857"/>
            <a:ext cx="24417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Horas – hombre trabajadas</a:t>
            </a: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39944" name="Text Box 9"/>
          <p:cNvSpPr txBox="1">
            <a:spLocks noChangeArrowheads="1"/>
          </p:cNvSpPr>
          <p:nvPr/>
        </p:nvSpPr>
        <p:spPr bwMode="auto">
          <a:xfrm>
            <a:off x="118113" y="5570073"/>
            <a:ext cx="35480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1/ Sector manufacturero de transformación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Fuente: INEGI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39946" name="Line 5"/>
          <p:cNvSpPr>
            <a:spLocks noChangeShapeType="1"/>
          </p:cNvSpPr>
          <p:nvPr/>
        </p:nvSpPr>
        <p:spPr bwMode="auto">
          <a:xfrm flipV="1">
            <a:off x="477705" y="2887363"/>
            <a:ext cx="3816424" cy="93610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</p:txBody>
      </p:sp>
      <p:sp>
        <p:nvSpPr>
          <p:cNvPr id="39948" name="Line 5"/>
          <p:cNvSpPr>
            <a:spLocks noChangeShapeType="1"/>
          </p:cNvSpPr>
          <p:nvPr/>
        </p:nvSpPr>
        <p:spPr bwMode="auto">
          <a:xfrm flipV="1">
            <a:off x="5014209" y="2887363"/>
            <a:ext cx="3816424" cy="85885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559140" y="1437908"/>
            <a:ext cx="1988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(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ÍNDICE 2008=100)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71714" name="Gráfico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67" y="2674473"/>
            <a:ext cx="4302918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0199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214101898"/>
              </p:ext>
            </p:extLst>
          </p:nvPr>
        </p:nvGraphicFramePr>
        <p:xfrm>
          <a:off x="251520" y="1700800"/>
          <a:ext cx="8640960" cy="4696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3203854" y="1475484"/>
            <a:ext cx="2714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prstClr val="black"/>
                </a:solidFill>
              </a:rPr>
              <a:t>Miles de Millones de Pesos</a:t>
            </a:r>
          </a:p>
        </p:txBody>
      </p:sp>
      <p:sp>
        <p:nvSpPr>
          <p:cNvPr id="6" name="5 Rectángulo"/>
          <p:cNvSpPr/>
          <p:nvPr/>
        </p:nvSpPr>
        <p:spPr bwMode="ltGray">
          <a:xfrm>
            <a:off x="96550" y="44628"/>
            <a:ext cx="8928992" cy="936103"/>
          </a:xfrm>
          <a:prstGeom prst="rect">
            <a:avLst/>
          </a:prstGeom>
          <a:noFill/>
        </p:spPr>
        <p:txBody>
          <a:bodyPr/>
          <a:lstStyle/>
          <a:p>
            <a:pPr>
              <a:spcBef>
                <a:spcPct val="0"/>
              </a:spcBef>
              <a:spcAft>
                <a:spcPts val="200"/>
              </a:spcAft>
            </a:pPr>
            <a:r>
              <a:rPr lang="es-MX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itchFamily="34" charset="0"/>
              </a:rPr>
              <a:t>ENCUESTA MENSUAL DE LA INDUSTRIA  MANUFACTURERA (EMIM) VALOR DE PRODUCCIÓN DE LOS PRODUCTOS ELABORADOS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874282" y="6392365"/>
            <a:ext cx="10806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prstClr val="black"/>
                </a:solidFill>
                <a:latin typeface="+mj-lt"/>
              </a:rPr>
              <a:t>Fuente: INEGI.</a:t>
            </a:r>
          </a:p>
        </p:txBody>
      </p:sp>
    </p:spTree>
    <p:extLst>
      <p:ext uri="{BB962C8B-B14F-4D97-AF65-F5344CB8AC3E}">
        <p14:creationId xmlns:p14="http://schemas.microsoft.com/office/powerpoint/2010/main" val="28866692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07428968"/>
              </p:ext>
            </p:extLst>
          </p:nvPr>
        </p:nvGraphicFramePr>
        <p:xfrm>
          <a:off x="126994" y="1709217"/>
          <a:ext cx="8898548" cy="4696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3644667" y="1524551"/>
            <a:ext cx="1863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prstClr val="black"/>
                </a:solidFill>
              </a:rPr>
              <a:t>Millones de Pesos</a:t>
            </a:r>
          </a:p>
        </p:txBody>
      </p:sp>
      <p:sp>
        <p:nvSpPr>
          <p:cNvPr id="6" name="5 Rectángulo"/>
          <p:cNvSpPr/>
          <p:nvPr/>
        </p:nvSpPr>
        <p:spPr bwMode="ltGray">
          <a:xfrm>
            <a:off x="96550" y="44625"/>
            <a:ext cx="8928992" cy="720079"/>
          </a:xfrm>
          <a:prstGeom prst="rect">
            <a:avLst/>
          </a:prstGeom>
          <a:noFill/>
        </p:spPr>
        <p:txBody>
          <a:bodyPr/>
          <a:lstStyle/>
          <a:p>
            <a:pPr algn="ctr">
              <a:spcBef>
                <a:spcPct val="0"/>
              </a:spcBef>
              <a:spcAft>
                <a:spcPts val="200"/>
              </a:spcAft>
            </a:pPr>
            <a:r>
              <a:rPr lang="es-MX" sz="2000" b="1" dirty="0">
                <a:solidFill>
                  <a:prstClr val="white"/>
                </a:solidFill>
                <a:latin typeface="+mj-lt"/>
                <a:cs typeface="Calibri" pitchFamily="34" charset="0"/>
              </a:rPr>
              <a:t>ENCUESTA MENSUAL DE LA INDUSTRIA MANUFACTURERA (EMIM)</a:t>
            </a:r>
          </a:p>
          <a:p>
            <a:pPr algn="ctr">
              <a:spcBef>
                <a:spcPct val="0"/>
              </a:spcBef>
              <a:spcAft>
                <a:spcPts val="200"/>
              </a:spcAft>
            </a:pPr>
            <a:r>
              <a:rPr lang="es-MX" sz="2000" b="1" dirty="0">
                <a:solidFill>
                  <a:prstClr val="white"/>
                </a:solidFill>
                <a:latin typeface="+mj-lt"/>
                <a:cs typeface="Calibri" pitchFamily="34" charset="0"/>
              </a:rPr>
              <a:t>VALOR DE PRODUCCIÓN DE LOS PRODUCTOS ELABORADOS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874282" y="6425919"/>
            <a:ext cx="1177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prstClr val="black"/>
                </a:solidFill>
                <a:latin typeface="Constantia" pitchFamily="18" charset="0"/>
              </a:rPr>
              <a:t>Fuente: INEGI.</a:t>
            </a:r>
          </a:p>
        </p:txBody>
      </p:sp>
      <p:cxnSp>
        <p:nvCxnSpPr>
          <p:cNvPr id="3" name="Conector recto de flecha 2"/>
          <p:cNvCxnSpPr/>
          <p:nvPr/>
        </p:nvCxnSpPr>
        <p:spPr>
          <a:xfrm flipV="1">
            <a:off x="2308087" y="2172072"/>
            <a:ext cx="720080" cy="176808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 flipV="1">
            <a:off x="6629461" y="4304280"/>
            <a:ext cx="720080" cy="176808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2286748" y="1743199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8.1%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6474482" y="3931541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15.7%</a:t>
            </a:r>
          </a:p>
        </p:txBody>
      </p:sp>
    </p:spTree>
    <p:extLst>
      <p:ext uri="{BB962C8B-B14F-4D97-AF65-F5344CB8AC3E}">
        <p14:creationId xmlns:p14="http://schemas.microsoft.com/office/powerpoint/2010/main" val="12822471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1445230689"/>
              </p:ext>
            </p:extLst>
          </p:nvPr>
        </p:nvGraphicFramePr>
        <p:xfrm>
          <a:off x="251520" y="1700800"/>
          <a:ext cx="8640960" cy="4696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3694151" y="1428532"/>
            <a:ext cx="1863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prstClr val="black"/>
                </a:solidFill>
              </a:rPr>
              <a:t>Millones de Pesos</a:t>
            </a:r>
          </a:p>
        </p:txBody>
      </p:sp>
      <p:sp>
        <p:nvSpPr>
          <p:cNvPr id="6" name="5 Rectángulo"/>
          <p:cNvSpPr/>
          <p:nvPr/>
        </p:nvSpPr>
        <p:spPr bwMode="ltGray">
          <a:xfrm>
            <a:off x="107504" y="44624"/>
            <a:ext cx="9036496" cy="674543"/>
          </a:xfrm>
          <a:prstGeom prst="rect">
            <a:avLst/>
          </a:prstGeom>
          <a:noFill/>
        </p:spPr>
        <p:txBody>
          <a:bodyPr/>
          <a:lstStyle/>
          <a:p>
            <a:pPr algn="ctr">
              <a:spcBef>
                <a:spcPct val="0"/>
              </a:spcBef>
              <a:spcAft>
                <a:spcPts val="200"/>
              </a:spcAft>
            </a:pPr>
            <a:r>
              <a:rPr lang="es-MX" sz="2000" b="1" dirty="0">
                <a:solidFill>
                  <a:prstClr val="white"/>
                </a:solidFill>
                <a:latin typeface="+mj-lt"/>
                <a:cs typeface="Calibri" pitchFamily="34" charset="0"/>
              </a:rPr>
              <a:t>ENCUESTA MENSUAL DE LA INDUSTRIA MANUFACTURERA (EMIM)</a:t>
            </a:r>
          </a:p>
          <a:p>
            <a:pPr algn="ctr">
              <a:spcBef>
                <a:spcPct val="0"/>
              </a:spcBef>
              <a:spcAft>
                <a:spcPts val="200"/>
              </a:spcAft>
            </a:pPr>
            <a:r>
              <a:rPr lang="es-MX" sz="2000" b="1" dirty="0">
                <a:solidFill>
                  <a:prstClr val="white"/>
                </a:solidFill>
                <a:latin typeface="+mj-lt"/>
                <a:cs typeface="Calibri" pitchFamily="34" charset="0"/>
              </a:rPr>
              <a:t>VALOR DE PRODUCCIÓN DE LOS PRODUCTOS ELABORADOS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874282" y="6392365"/>
            <a:ext cx="1177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prstClr val="black"/>
                </a:solidFill>
                <a:latin typeface="Constantia" pitchFamily="18" charset="0"/>
              </a:rPr>
              <a:t>Fuente: INEGI.</a:t>
            </a:r>
          </a:p>
        </p:txBody>
      </p:sp>
      <p:cxnSp>
        <p:nvCxnSpPr>
          <p:cNvPr id="8" name="Conector recto de flecha 7"/>
          <p:cNvCxnSpPr/>
          <p:nvPr/>
        </p:nvCxnSpPr>
        <p:spPr>
          <a:xfrm flipV="1">
            <a:off x="2578183" y="2091386"/>
            <a:ext cx="454580" cy="224538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/>
          <p:cNvSpPr txBox="1"/>
          <p:nvPr/>
        </p:nvSpPr>
        <p:spPr>
          <a:xfrm>
            <a:off x="2195706" y="1700800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14.3%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516216" y="4834505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65.2%</a:t>
            </a:r>
          </a:p>
        </p:txBody>
      </p:sp>
      <p:cxnSp>
        <p:nvCxnSpPr>
          <p:cNvPr id="11" name="Conector recto de flecha 10"/>
          <p:cNvCxnSpPr/>
          <p:nvPr/>
        </p:nvCxnSpPr>
        <p:spPr>
          <a:xfrm flipV="1">
            <a:off x="6481385" y="5262916"/>
            <a:ext cx="828700" cy="73116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4777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2512536077"/>
              </p:ext>
            </p:extLst>
          </p:nvPr>
        </p:nvGraphicFramePr>
        <p:xfrm>
          <a:off x="188640" y="1822879"/>
          <a:ext cx="8784976" cy="4696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3649527" y="1299914"/>
            <a:ext cx="1863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+mj-lt"/>
              </a:rPr>
              <a:t>Millones de Pesos</a:t>
            </a:r>
          </a:p>
        </p:txBody>
      </p:sp>
      <p:sp>
        <p:nvSpPr>
          <p:cNvPr id="6" name="5 Rectángulo"/>
          <p:cNvSpPr/>
          <p:nvPr/>
        </p:nvSpPr>
        <p:spPr bwMode="ltGray">
          <a:xfrm>
            <a:off x="18256" y="44625"/>
            <a:ext cx="9125744" cy="792088"/>
          </a:xfrm>
          <a:prstGeom prst="rect">
            <a:avLst/>
          </a:prstGeom>
          <a:noFill/>
        </p:spPr>
        <p:txBody>
          <a:bodyPr/>
          <a:lstStyle/>
          <a:p>
            <a:pPr>
              <a:spcBef>
                <a:spcPct val="0"/>
              </a:spcBef>
              <a:spcAft>
                <a:spcPts val="200"/>
              </a:spcAft>
            </a:pPr>
            <a:r>
              <a:rPr lang="es-MX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Calibri" pitchFamily="34" charset="0"/>
              </a:rPr>
              <a:t>ENCUESTA MENSUAL DE LA INDUSTRIA MANUFACTURERA (EMIM)</a:t>
            </a:r>
          </a:p>
          <a:p>
            <a:pPr>
              <a:spcBef>
                <a:spcPct val="0"/>
              </a:spcBef>
              <a:spcAft>
                <a:spcPts val="200"/>
              </a:spcAft>
            </a:pPr>
            <a:r>
              <a:rPr lang="es-MX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Calibri" pitchFamily="34" charset="0"/>
              </a:rPr>
              <a:t>VALOR DE PRODUCCIÓN DE LOS PRODUCTOS ELABORADOS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666370" y="6392365"/>
            <a:ext cx="10806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latin typeface="+mj-lt"/>
              </a:rPr>
              <a:t>Fuente: INEGI.</a:t>
            </a:r>
          </a:p>
        </p:txBody>
      </p:sp>
      <p:cxnSp>
        <p:nvCxnSpPr>
          <p:cNvPr id="8" name="Conector recto de flecha 7"/>
          <p:cNvCxnSpPr/>
          <p:nvPr/>
        </p:nvCxnSpPr>
        <p:spPr>
          <a:xfrm flipV="1">
            <a:off x="1474740" y="3285483"/>
            <a:ext cx="906344" cy="153300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 flipV="1">
            <a:off x="7493887" y="2176998"/>
            <a:ext cx="720080" cy="176808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 flipV="1">
            <a:off x="5512729" y="3713020"/>
            <a:ext cx="777235" cy="83127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V="1">
            <a:off x="3794435" y="2995158"/>
            <a:ext cx="453000" cy="579315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1474740" y="2662210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+4.4%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3419134" y="2424262"/>
            <a:ext cx="907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+31.3%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5476478" y="3031540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+1.2 %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7462075" y="1453547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+1.7%</a:t>
            </a:r>
          </a:p>
        </p:txBody>
      </p:sp>
    </p:spTree>
    <p:extLst>
      <p:ext uri="{BB962C8B-B14F-4D97-AF65-F5344CB8AC3E}">
        <p14:creationId xmlns:p14="http://schemas.microsoft.com/office/powerpoint/2010/main" val="38443939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2551550400"/>
              </p:ext>
            </p:extLst>
          </p:nvPr>
        </p:nvGraphicFramePr>
        <p:xfrm>
          <a:off x="251520" y="1700808"/>
          <a:ext cx="8568952" cy="5021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3203854" y="1268760"/>
            <a:ext cx="1863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Millones de Pesos</a:t>
            </a:r>
          </a:p>
        </p:txBody>
      </p:sp>
      <p:sp>
        <p:nvSpPr>
          <p:cNvPr id="6" name="5 Rectángulo"/>
          <p:cNvSpPr/>
          <p:nvPr/>
        </p:nvSpPr>
        <p:spPr bwMode="ltGray">
          <a:xfrm>
            <a:off x="107504" y="44624"/>
            <a:ext cx="9036496" cy="674543"/>
          </a:xfrm>
          <a:prstGeom prst="rect">
            <a:avLst/>
          </a:prstGeom>
          <a:noFill/>
        </p:spPr>
        <p:txBody>
          <a:bodyPr/>
          <a:lstStyle/>
          <a:p>
            <a:pPr algn="just">
              <a:spcBef>
                <a:spcPct val="0"/>
              </a:spcBef>
              <a:spcAft>
                <a:spcPts val="200"/>
              </a:spcAft>
            </a:pPr>
            <a:r>
              <a:rPr lang="es-MX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Calibri" pitchFamily="34" charset="0"/>
              </a:rPr>
              <a:t>ENCUESTA MENSUAL DE LA INDUSTRIA MANUFACTURERA (EMIM)</a:t>
            </a:r>
          </a:p>
          <a:p>
            <a:pPr algn="just">
              <a:spcBef>
                <a:spcPct val="0"/>
              </a:spcBef>
              <a:spcAft>
                <a:spcPts val="200"/>
              </a:spcAft>
            </a:pPr>
            <a:r>
              <a:rPr lang="es-MX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Calibri" pitchFamily="34" charset="0"/>
              </a:rPr>
              <a:t>VALOR DE PRODUCCIÓN DE LOS PRODUCTOS ELABORADOS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220678" y="2359960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+8.9%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3372104" y="2418669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+11.9%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4885166" y="1556792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+10.4%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7396100" y="4194160"/>
            <a:ext cx="88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-11.4 %</a:t>
            </a:r>
          </a:p>
        </p:txBody>
      </p:sp>
      <p:cxnSp>
        <p:nvCxnSpPr>
          <p:cNvPr id="11" name="Conector recto de flecha 10"/>
          <p:cNvCxnSpPr/>
          <p:nvPr/>
        </p:nvCxnSpPr>
        <p:spPr>
          <a:xfrm flipV="1">
            <a:off x="1473979" y="2669695"/>
            <a:ext cx="819446" cy="216024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 flipV="1">
            <a:off x="3573447" y="2728689"/>
            <a:ext cx="639127" cy="212314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 flipV="1">
            <a:off x="5452450" y="1748172"/>
            <a:ext cx="626169" cy="255866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>
            <a:off x="7396100" y="4566929"/>
            <a:ext cx="771365" cy="143614"/>
          </a:xfrm>
          <a:prstGeom prst="straightConnector1">
            <a:avLst/>
          </a:prstGeom>
          <a:ln w="57150">
            <a:solidFill>
              <a:srgbClr val="E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78555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ctr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3200" b="1" i="0" dirty="0"/>
              <a:t>2.- EVOLUCIÓN DEL </a:t>
            </a:r>
            <a:br>
              <a:rPr lang="es-MX" sz="3200" b="1" i="0" dirty="0"/>
            </a:br>
            <a:r>
              <a:rPr lang="es-MX" sz="3200" b="1" i="0" dirty="0"/>
              <a:t>COMERCIO EXTERIOR </a:t>
            </a:r>
            <a:endParaRPr lang="es-ES" sz="3200" b="1" i="0" dirty="0"/>
          </a:p>
        </p:txBody>
      </p:sp>
    </p:spTree>
    <p:extLst>
      <p:ext uri="{BB962C8B-B14F-4D97-AF65-F5344CB8AC3E}">
        <p14:creationId xmlns:p14="http://schemas.microsoft.com/office/powerpoint/2010/main" val="11474331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ChangeArrowheads="1"/>
          </p:cNvSpPr>
          <p:nvPr/>
        </p:nvSpPr>
        <p:spPr bwMode="ltGray">
          <a:xfrm>
            <a:off x="0" y="174812"/>
            <a:ext cx="9144000" cy="692696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 eaLnBrk="0" hangingPunct="0"/>
            <a:r>
              <a:rPr lang="es-MX" sz="2400" b="1" dirty="0">
                <a:solidFill>
                  <a:prstClr val="white"/>
                </a:solidFill>
                <a:cs typeface="Calibri" pitchFamily="34" charset="0"/>
              </a:rPr>
              <a:t>EVOLUCIÓN DEL SALDO </a:t>
            </a:r>
          </a:p>
          <a:p>
            <a:pPr algn="ctr" eaLnBrk="0" hangingPunct="0"/>
            <a:r>
              <a:rPr lang="es-MX" sz="2400" b="1" dirty="0">
                <a:solidFill>
                  <a:prstClr val="white"/>
                </a:solidFill>
                <a:cs typeface="Calibri" pitchFamily="34" charset="0"/>
              </a:rPr>
              <a:t>COMERCIAL TOTAL DE MÉXICO</a:t>
            </a:r>
            <a:endParaRPr lang="es-ES" sz="2400" dirty="0">
              <a:solidFill>
                <a:prstClr val="white"/>
              </a:solidFill>
              <a:cs typeface="Calibri" pitchFamily="34" charset="0"/>
            </a:endParaRPr>
          </a:p>
        </p:txBody>
      </p:sp>
      <p:sp>
        <p:nvSpPr>
          <p:cNvPr id="43013" name="Text Box 4"/>
          <p:cNvSpPr txBox="1">
            <a:spLocks noChangeArrowheads="1"/>
          </p:cNvSpPr>
          <p:nvPr/>
        </p:nvSpPr>
        <p:spPr bwMode="auto">
          <a:xfrm>
            <a:off x="195209" y="6330671"/>
            <a:ext cx="35433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fontAlgn="b" hangingPunct="1"/>
            <a:r>
              <a:rPr lang="es-ES" sz="1200" b="1" u="none" dirty="0">
                <a:solidFill>
                  <a:prstClr val="black"/>
                </a:solidFill>
                <a:latin typeface="Calibri"/>
              </a:rPr>
              <a:t>Fuente:  </a:t>
            </a:r>
            <a:r>
              <a:rPr lang="es-MX" sz="1200" b="1" u="none" dirty="0">
                <a:solidFill>
                  <a:prstClr val="black"/>
                </a:solidFill>
                <a:latin typeface="Calibri"/>
              </a:rPr>
              <a:t>Global Trade Atlas</a:t>
            </a:r>
          </a:p>
        </p:txBody>
      </p:sp>
      <p:sp>
        <p:nvSpPr>
          <p:cNvPr id="2" name="1 Rectángulo"/>
          <p:cNvSpPr/>
          <p:nvPr/>
        </p:nvSpPr>
        <p:spPr>
          <a:xfrm>
            <a:off x="2566750" y="1499756"/>
            <a:ext cx="4534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es-MX" b="1" dirty="0">
                <a:solidFill>
                  <a:prstClr val="black"/>
                </a:solidFill>
                <a:cs typeface="Calibri" pitchFamily="34" charset="0"/>
              </a:rPr>
              <a:t>(A MARZO DEL 2016; MILLONES DE DÓLARES)</a:t>
            </a:r>
            <a:endParaRPr lang="es-ES" dirty="0">
              <a:solidFill>
                <a:prstClr val="black"/>
              </a:solidFill>
              <a:cs typeface="Calibri" pitchFamily="34" charset="0"/>
            </a:endParaRPr>
          </a:p>
        </p:txBody>
      </p:sp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1941789705"/>
              </p:ext>
            </p:extLst>
          </p:nvPr>
        </p:nvGraphicFramePr>
        <p:xfrm>
          <a:off x="195209" y="1869091"/>
          <a:ext cx="8691937" cy="4336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961921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ChangeArrowheads="1"/>
          </p:cNvSpPr>
          <p:nvPr/>
        </p:nvSpPr>
        <p:spPr bwMode="ltGray">
          <a:xfrm>
            <a:off x="0" y="0"/>
            <a:ext cx="9144000" cy="83671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 eaLnBrk="0" hangingPunct="0"/>
            <a:r>
              <a:rPr lang="es-MX" sz="2400" b="1" dirty="0">
                <a:solidFill>
                  <a:prstClr val="white"/>
                </a:solidFill>
                <a:cs typeface="Calibri" pitchFamily="34" charset="0"/>
              </a:rPr>
              <a:t>EVOLUCIÓN DEL SALDO COMERCIAL TOTAL DE </a:t>
            </a:r>
            <a:r>
              <a:rPr lang="es-ES" sz="2400" b="1" dirty="0">
                <a:solidFill>
                  <a:prstClr val="white"/>
                </a:solidFill>
                <a:cs typeface="Calibri" pitchFamily="34" charset="0"/>
              </a:rPr>
              <a:t> </a:t>
            </a:r>
          </a:p>
          <a:p>
            <a:pPr algn="ctr" eaLnBrk="0" hangingPunct="0"/>
            <a:r>
              <a:rPr lang="es-ES" sz="2400" b="1" dirty="0">
                <a:solidFill>
                  <a:prstClr val="white"/>
                </a:solidFill>
                <a:cs typeface="Calibri" pitchFamily="34" charset="0"/>
              </a:rPr>
              <a:t>MÉXICO C</a:t>
            </a:r>
            <a:r>
              <a:rPr lang="es-MX" sz="2400" b="1" dirty="0">
                <a:solidFill>
                  <a:prstClr val="white"/>
                </a:solidFill>
                <a:cs typeface="Calibri" pitchFamily="34" charset="0"/>
              </a:rPr>
              <a:t>ON ESTADOS UNIDOS </a:t>
            </a:r>
            <a:endParaRPr lang="es-ES" sz="2400" dirty="0">
              <a:solidFill>
                <a:prstClr val="white"/>
              </a:solidFill>
              <a:cs typeface="Calibri" pitchFamily="34" charset="0"/>
            </a:endParaRPr>
          </a:p>
        </p:txBody>
      </p:sp>
      <p:sp>
        <p:nvSpPr>
          <p:cNvPr id="44037" name="Text Box 4"/>
          <p:cNvSpPr txBox="1">
            <a:spLocks noChangeArrowheads="1"/>
          </p:cNvSpPr>
          <p:nvPr/>
        </p:nvSpPr>
        <p:spPr bwMode="auto">
          <a:xfrm>
            <a:off x="256855" y="6177280"/>
            <a:ext cx="35433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fontAlgn="b" hangingPunct="1"/>
            <a:r>
              <a:rPr lang="es-ES" sz="1200" b="1" u="none" dirty="0">
                <a:solidFill>
                  <a:prstClr val="black"/>
                </a:solidFill>
                <a:latin typeface="Calibri"/>
              </a:rPr>
              <a:t>Fuente:  </a:t>
            </a:r>
            <a:r>
              <a:rPr lang="es-MX" sz="1200" b="1" u="none" dirty="0">
                <a:solidFill>
                  <a:prstClr val="black"/>
                </a:solidFill>
                <a:latin typeface="Calibri"/>
              </a:rPr>
              <a:t>Global </a:t>
            </a:r>
            <a:r>
              <a:rPr lang="es-MX" sz="1200" b="1" u="none" dirty="0" err="1">
                <a:solidFill>
                  <a:prstClr val="black"/>
                </a:solidFill>
                <a:latin typeface="Calibri"/>
              </a:rPr>
              <a:t>Trade</a:t>
            </a:r>
            <a:r>
              <a:rPr lang="es-MX" sz="1200" b="1" u="none" dirty="0">
                <a:solidFill>
                  <a:prstClr val="black"/>
                </a:solidFill>
                <a:latin typeface="Calibri"/>
              </a:rPr>
              <a:t> Atlas</a:t>
            </a:r>
          </a:p>
        </p:txBody>
      </p:sp>
      <p:sp>
        <p:nvSpPr>
          <p:cNvPr id="2" name="1 Rectángulo"/>
          <p:cNvSpPr/>
          <p:nvPr/>
        </p:nvSpPr>
        <p:spPr>
          <a:xfrm>
            <a:off x="1985410" y="1510824"/>
            <a:ext cx="5478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es-ES" b="1" dirty="0">
                <a:solidFill>
                  <a:prstClr val="black"/>
                </a:solidFill>
                <a:cs typeface="Calibri" pitchFamily="34" charset="0"/>
              </a:rPr>
              <a:t>(A MARZO DEL 2016; MILES DE MILLONES DE DÓLARES)</a:t>
            </a:r>
            <a:endParaRPr lang="es-ES" dirty="0">
              <a:solidFill>
                <a:prstClr val="black"/>
              </a:solidFill>
              <a:cs typeface="Calibri" pitchFamily="34" charset="0"/>
            </a:endParaRPr>
          </a:p>
        </p:txBody>
      </p:sp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4023740728"/>
              </p:ext>
            </p:extLst>
          </p:nvPr>
        </p:nvGraphicFramePr>
        <p:xfrm>
          <a:off x="256855" y="1952089"/>
          <a:ext cx="8537825" cy="3996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72582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Text Box 4"/>
          <p:cNvSpPr txBox="1">
            <a:spLocks noChangeArrowheads="1"/>
          </p:cNvSpPr>
          <p:nvPr/>
        </p:nvSpPr>
        <p:spPr bwMode="auto">
          <a:xfrm>
            <a:off x="273906" y="6215867"/>
            <a:ext cx="34702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fontAlgn="b" hangingPunct="1"/>
            <a:r>
              <a:rPr lang="es-ES" sz="1200" b="1" u="none" dirty="0">
                <a:solidFill>
                  <a:prstClr val="black"/>
                </a:solidFill>
                <a:latin typeface="Calibri"/>
              </a:rPr>
              <a:t>Fuente:  </a:t>
            </a:r>
            <a:r>
              <a:rPr lang="es-MX" sz="1200" b="1" u="none" dirty="0" err="1">
                <a:solidFill>
                  <a:prstClr val="black"/>
                </a:solidFill>
                <a:latin typeface="Calibri"/>
              </a:rPr>
              <a:t>World</a:t>
            </a:r>
            <a:r>
              <a:rPr lang="es-MX" sz="1200" b="1" u="none" dirty="0">
                <a:solidFill>
                  <a:prstClr val="black"/>
                </a:solidFill>
                <a:latin typeface="Calibri"/>
              </a:rPr>
              <a:t> Trade Atlas .- BANCOMEXT</a:t>
            </a:r>
          </a:p>
        </p:txBody>
      </p:sp>
      <p:sp>
        <p:nvSpPr>
          <p:cNvPr id="45060" name="Rectangle 3"/>
          <p:cNvSpPr>
            <a:spLocks noChangeArrowheads="1"/>
          </p:cNvSpPr>
          <p:nvPr/>
        </p:nvSpPr>
        <p:spPr bwMode="ltGray">
          <a:xfrm>
            <a:off x="0" y="0"/>
            <a:ext cx="9144000" cy="83671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 eaLnBrk="0" hangingPunct="0"/>
            <a:r>
              <a:rPr lang="es-MX" sz="2400" b="1" dirty="0">
                <a:solidFill>
                  <a:prstClr val="white"/>
                </a:solidFill>
                <a:cs typeface="Calibri" pitchFamily="34" charset="0"/>
              </a:rPr>
              <a:t>EVOLUCIÓN DEL SALDO COMERCIAL </a:t>
            </a:r>
          </a:p>
          <a:p>
            <a:pPr algn="ctr" eaLnBrk="0" hangingPunct="0"/>
            <a:r>
              <a:rPr lang="es-MX" sz="2400" b="1" dirty="0">
                <a:solidFill>
                  <a:prstClr val="white"/>
                </a:solidFill>
                <a:cs typeface="Calibri" pitchFamily="34" charset="0"/>
              </a:rPr>
              <a:t>TOTAL DE </a:t>
            </a:r>
            <a:r>
              <a:rPr lang="es-ES" sz="2400" b="1" dirty="0">
                <a:solidFill>
                  <a:prstClr val="white"/>
                </a:solidFill>
                <a:cs typeface="Calibri" pitchFamily="34" charset="0"/>
              </a:rPr>
              <a:t> MÉXICO </a:t>
            </a:r>
            <a:r>
              <a:rPr lang="es-MX" sz="2400" b="1" dirty="0">
                <a:solidFill>
                  <a:prstClr val="white"/>
                </a:solidFill>
                <a:cs typeface="Calibri" pitchFamily="34" charset="0"/>
              </a:rPr>
              <a:t>CON CHINA</a:t>
            </a:r>
            <a:endParaRPr lang="es-ES" sz="2400" dirty="0">
              <a:solidFill>
                <a:prstClr val="white"/>
              </a:solidFill>
              <a:cs typeface="Calibri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778249" y="1366808"/>
            <a:ext cx="55309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es-ES" b="1" dirty="0">
                <a:solidFill>
                  <a:prstClr val="black"/>
                </a:solidFill>
                <a:cs typeface="Calibri" pitchFamily="34" charset="0"/>
              </a:rPr>
              <a:t>(A MARZO DEL 2016;  MILES DE MILLONES DE DÓLARES)</a:t>
            </a:r>
            <a:endParaRPr lang="es-ES" dirty="0">
              <a:solidFill>
                <a:prstClr val="black"/>
              </a:solidFill>
              <a:cs typeface="Calibri" pitchFamily="34" charset="0"/>
            </a:endParaRPr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387993011"/>
              </p:ext>
            </p:extLst>
          </p:nvPr>
        </p:nvGraphicFramePr>
        <p:xfrm>
          <a:off x="184936" y="1736142"/>
          <a:ext cx="8496728" cy="4479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182395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608262"/>
              </p:ext>
            </p:extLst>
          </p:nvPr>
        </p:nvGraphicFramePr>
        <p:xfrm>
          <a:off x="93519" y="1589811"/>
          <a:ext cx="8821882" cy="4413637"/>
        </p:xfrm>
        <a:graphic>
          <a:graphicData uri="http://schemas.openxmlformats.org/drawingml/2006/table">
            <a:tbl>
              <a:tblPr firstRow="1" firstCol="1" bandRow="1"/>
              <a:tblGrid>
                <a:gridCol w="3358598">
                  <a:extLst>
                    <a:ext uri="{9D8B030D-6E8A-4147-A177-3AD203B41FA5}">
                      <a16:colId xmlns:a16="http://schemas.microsoft.com/office/drawing/2014/main" val="1411724167"/>
                    </a:ext>
                  </a:extLst>
                </a:gridCol>
                <a:gridCol w="1365821">
                  <a:extLst>
                    <a:ext uri="{9D8B030D-6E8A-4147-A177-3AD203B41FA5}">
                      <a16:colId xmlns:a16="http://schemas.microsoft.com/office/drawing/2014/main" val="1671785359"/>
                    </a:ext>
                  </a:extLst>
                </a:gridCol>
                <a:gridCol w="1365821">
                  <a:extLst>
                    <a:ext uri="{9D8B030D-6E8A-4147-A177-3AD203B41FA5}">
                      <a16:colId xmlns:a16="http://schemas.microsoft.com/office/drawing/2014/main" val="1161751058"/>
                    </a:ext>
                  </a:extLst>
                </a:gridCol>
                <a:gridCol w="1365821">
                  <a:extLst>
                    <a:ext uri="{9D8B030D-6E8A-4147-A177-3AD203B41FA5}">
                      <a16:colId xmlns:a16="http://schemas.microsoft.com/office/drawing/2014/main" val="187826027"/>
                    </a:ext>
                  </a:extLst>
                </a:gridCol>
                <a:gridCol w="1365821">
                  <a:extLst>
                    <a:ext uri="{9D8B030D-6E8A-4147-A177-3AD203B41FA5}">
                      <a16:colId xmlns:a16="http://schemas.microsoft.com/office/drawing/2014/main" val="3956535402"/>
                    </a:ext>
                  </a:extLst>
                </a:gridCol>
              </a:tblGrid>
              <a:tr h="19981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Concepto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Abril*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Enero-Abril*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149029"/>
                  </a:ext>
                </a:extLst>
              </a:tr>
              <a:tr h="417297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8255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Millones de Dólares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Variación % anual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Millones de Dólares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Variación % anual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169681"/>
                  </a:ext>
                </a:extLst>
              </a:tr>
              <a:tr h="199817">
                <a:tc>
                  <a:txBody>
                    <a:bodyPr/>
                    <a:lstStyle/>
                    <a:p>
                      <a:pPr indent="114935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tabLst>
                          <a:tab pos="1817370" algn="r"/>
                        </a:tabLst>
                      </a:pPr>
                      <a:r>
                        <a:rPr lang="es-ES" sz="1200" b="1" u="sng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Exportaciones Totales</a:t>
                      </a:r>
                      <a:endParaRPr lang="es-MX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tabLst>
                          <a:tab pos="483870" algn="dec"/>
                        </a:tabLst>
                      </a:pPr>
                      <a:r>
                        <a:rPr lang="es-ES" sz="1200" b="1" u="sng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30,415.8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tabLst>
                          <a:tab pos="370205" algn="dec"/>
                        </a:tabLst>
                      </a:pPr>
                      <a:r>
                        <a:rPr lang="es-ES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 (-)    </a:t>
                      </a:r>
                      <a:r>
                        <a:rPr lang="es-ES" sz="1200" b="1" u="sng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7.8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tabLst>
                          <a:tab pos="504825" algn="dec"/>
                        </a:tabLst>
                      </a:pPr>
                      <a:r>
                        <a:rPr lang="es-ES" sz="1200" b="1" u="sng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115,563.7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tabLst>
                          <a:tab pos="370205" algn="dec"/>
                        </a:tabLst>
                      </a:pPr>
                      <a:r>
                        <a:rPr lang="es-ES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 (-)    </a:t>
                      </a:r>
                      <a:r>
                        <a:rPr lang="es-ES" sz="1200" b="1" u="sng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6.4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3277704"/>
                  </a:ext>
                </a:extLst>
              </a:tr>
              <a:tr h="199817"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Petroleras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3870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1,313.6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7945" algn="l"/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(-)  30.8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0482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4,792.3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7945" algn="l"/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(-)  41.8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6085348"/>
                  </a:ext>
                </a:extLst>
              </a:tr>
              <a:tr h="199817"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No petroleras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3870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29,102.2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 (-)    6.3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0482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110,771.5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(-)    3.8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428247"/>
                  </a:ext>
                </a:extLst>
              </a:tr>
              <a:tr h="199817">
                <a:tc>
                  <a:txBody>
                    <a:bodyPr/>
                    <a:lstStyle/>
                    <a:p>
                      <a:pPr indent="2698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Agropecuarias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3870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1,353.2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   7.3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0482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5,539.7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   11.1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6803175"/>
                  </a:ext>
                </a:extLst>
              </a:tr>
              <a:tr h="199817">
                <a:tc>
                  <a:txBody>
                    <a:bodyPr/>
                    <a:lstStyle/>
                    <a:p>
                      <a:pPr indent="27051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Extractivas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3870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332.2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 1.6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0482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1,253.3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(-)  18.2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3124609"/>
                  </a:ext>
                </a:extLst>
              </a:tr>
              <a:tr h="199817">
                <a:tc>
                  <a:txBody>
                    <a:bodyPr/>
                    <a:lstStyle/>
                    <a:p>
                      <a:pPr indent="27051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Manufactureras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3870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27,416.8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(-)    7.0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0482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103,978.5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(-)    4.3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5929443"/>
                  </a:ext>
                </a:extLst>
              </a:tr>
              <a:tr h="199817">
                <a:tc>
                  <a:txBody>
                    <a:bodyPr/>
                    <a:lstStyle/>
                    <a:p>
                      <a:pPr indent="42100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Automotrices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3870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9,231.5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(-)    8.4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0482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35,681.3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(-)    3.1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9462474"/>
                  </a:ext>
                </a:extLst>
              </a:tr>
              <a:tr h="199817">
                <a:tc>
                  <a:txBody>
                    <a:bodyPr/>
                    <a:lstStyle/>
                    <a:p>
                      <a:pPr indent="42100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No automotrices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3870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18,185.3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(-)    6.3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0482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68,297.2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(-)    4.9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5353687"/>
                  </a:ext>
                </a:extLst>
              </a:tr>
              <a:tr h="199817">
                <a:tc>
                  <a:txBody>
                    <a:bodyPr/>
                    <a:lstStyle/>
                    <a:p>
                      <a:pPr indent="114935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s-ES" sz="1200" b="1" u="sng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Importaciones Totales 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tabLst>
                          <a:tab pos="483870" algn="dec"/>
                        </a:tabLst>
                      </a:pPr>
                      <a:r>
                        <a:rPr lang="es-ES" sz="1200" b="1" u="sng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32,495.3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tabLst>
                          <a:tab pos="370205" algn="dec"/>
                        </a:tabLst>
                      </a:pPr>
                      <a:r>
                        <a:rPr lang="es-ES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(-)    </a:t>
                      </a:r>
                      <a:r>
                        <a:rPr lang="es-ES" sz="1200" b="1" u="sng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1.7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tabLst>
                          <a:tab pos="504825" algn="dec"/>
                        </a:tabLst>
                      </a:pPr>
                      <a:r>
                        <a:rPr lang="es-ES" sz="1200" b="1" u="sng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121,628.7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tabLst>
                          <a:tab pos="370205" algn="dec"/>
                        </a:tabLst>
                      </a:pPr>
                      <a:r>
                        <a:rPr lang="es-ES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 (-)    </a:t>
                      </a:r>
                      <a:r>
                        <a:rPr lang="es-ES" sz="1200" b="1" u="sng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3.2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>
                      <a:noFill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060900"/>
                  </a:ext>
                </a:extLst>
              </a:tr>
              <a:tr h="199817"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Petroleras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3870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2,487.2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7945" algn="l"/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(-)    7.6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0482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8,491.0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7945" algn="l"/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(-)  21.4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4090247"/>
                  </a:ext>
                </a:extLst>
              </a:tr>
              <a:tr h="199817"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No petroleras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3870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30,008.1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7945" algn="l"/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 (-)    1.1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0482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113,137.7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7945" algn="l"/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(-)    1.5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1245790"/>
                  </a:ext>
                </a:extLst>
              </a:tr>
              <a:tr h="199817"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Bienes de consumo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3870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4,181.0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7945" algn="l"/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(-)	4.1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0482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15,902.6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7945" algn="l"/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(-)	6.6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706927"/>
                  </a:ext>
                </a:extLst>
              </a:tr>
              <a:tr h="199817">
                <a:tc>
                  <a:txBody>
                    <a:bodyPr/>
                    <a:lstStyle/>
                    <a:p>
                      <a:pPr marL="174625" indent="11493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Petroleras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3870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893.3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7945" algn="l"/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(-)	 16.5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0482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3,045.2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7945" algn="l"/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(-)	 26.5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3342729"/>
                  </a:ext>
                </a:extLst>
              </a:tr>
              <a:tr h="199817">
                <a:tc>
                  <a:txBody>
                    <a:bodyPr/>
                    <a:lstStyle/>
                    <a:p>
                      <a:pPr marL="174625" indent="11493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No petroleras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3870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3,287.7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7945" algn="l"/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         0.0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0482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12,857.5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7945" algn="l"/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(-)	    0.2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5148478"/>
                  </a:ext>
                </a:extLst>
              </a:tr>
              <a:tr h="199817"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Bienes intermedios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3870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25,148.4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(-)    0.9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0482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93,525.5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(-)    2.1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016592"/>
                  </a:ext>
                </a:extLst>
              </a:tr>
              <a:tr h="199817">
                <a:tc>
                  <a:txBody>
                    <a:bodyPr/>
                    <a:lstStyle/>
                    <a:p>
                      <a:pPr marL="174625" indent="11493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Petroleras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3870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1,593.9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(-)    1.8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0482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5,445.8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(-)  18.2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2469829"/>
                  </a:ext>
                </a:extLst>
              </a:tr>
              <a:tr h="199817">
                <a:tc>
                  <a:txBody>
                    <a:bodyPr/>
                    <a:lstStyle/>
                    <a:p>
                      <a:pPr marL="174625" indent="11493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No petroleras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3870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23,554.5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(-)    0.9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0482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88,079.6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(-)    0.9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1482327"/>
                  </a:ext>
                </a:extLst>
              </a:tr>
              <a:tr h="199817"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Bienes de capital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3870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3,165.9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7945" algn="l"/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 (-)    4.1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0482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12,200.6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7945" algn="l"/>
                          <a:tab pos="370205" algn="dec"/>
                        </a:tabLs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	(-)	  6.8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b">
                    <a:lnL>
                      <a:noFill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12664"/>
                  </a:ext>
                </a:extLst>
              </a:tr>
              <a:tr h="199817">
                <a:tc>
                  <a:txBody>
                    <a:bodyPr/>
                    <a:lstStyle/>
                    <a:p>
                      <a:pPr indent="114935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1817370" algn="r"/>
                        </a:tabLst>
                      </a:pPr>
                      <a:r>
                        <a:rPr lang="es-ES" sz="1200" b="1" u="sng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Saldo de la Balanza Comercial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483870" algn="dec"/>
                        </a:tabLst>
                      </a:pPr>
                      <a:r>
                        <a:rPr lang="es-ES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(-) </a:t>
                      </a:r>
                      <a:r>
                        <a:rPr lang="es-ES" sz="1200" b="1" u="sng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2,079.6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67945" algn="l"/>
                          <a:tab pos="301625" algn="dec"/>
                        </a:tabLst>
                      </a:pPr>
                      <a:r>
                        <a:rPr lang="es-ES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        </a:t>
                      </a:r>
                      <a:r>
                        <a:rPr lang="es-ES" sz="1200" b="1" u="sng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S.S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>
                      <a:noFill/>
                    </a:lnL>
                    <a:lnR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121920" algn="l"/>
                          <a:tab pos="504825" algn="dec"/>
                        </a:tabLst>
                      </a:pPr>
                      <a:r>
                        <a:rPr lang="es-ES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(-)   </a:t>
                      </a:r>
                      <a:r>
                        <a:rPr lang="es-ES" sz="1200" b="1" u="sng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6,065.0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9050" cap="flat" cmpd="dbl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67945" algn="l"/>
                          <a:tab pos="301625" algn="dec"/>
                        </a:tabLst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     </a:t>
                      </a:r>
                      <a:r>
                        <a:rPr lang="es-ES" sz="1200" b="1" u="sng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174.1</a:t>
                      </a:r>
                      <a:endParaRPr lang="es-MX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>
                      <a:noFill/>
                    </a:lnL>
                    <a:lnR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8112030"/>
                  </a:ext>
                </a:extLst>
              </a:tr>
            </a:tbl>
          </a:graphicData>
        </a:graphic>
      </p:graphicFrame>
      <p:sp>
        <p:nvSpPr>
          <p:cNvPr id="46200" name="Rectangle 3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9"/>
            <a:ext cx="9144000" cy="893511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r>
              <a:rPr lang="es-MX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BALANZA COMERCIAL DE MÉXICO</a:t>
            </a:r>
            <a:br>
              <a:rPr lang="es-MX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(A </a:t>
            </a:r>
            <a:r>
              <a:rPr lang="es-MX" sz="2800" b="1" dirty="0"/>
              <a:t>ABRIL</a:t>
            </a:r>
            <a:r>
              <a:rPr lang="es-MX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2016)</a:t>
            </a:r>
            <a:endParaRPr lang="es-E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202" name="Text Box 5"/>
          <p:cNvSpPr txBox="1">
            <a:spLocks noChangeArrowheads="1"/>
          </p:cNvSpPr>
          <p:nvPr/>
        </p:nvSpPr>
        <p:spPr bwMode="auto">
          <a:xfrm>
            <a:off x="0" y="6581001"/>
            <a:ext cx="12283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Fuente: INEGI</a:t>
            </a:r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46204" name="Oval 4"/>
          <p:cNvSpPr>
            <a:spLocks noChangeArrowheads="1"/>
          </p:cNvSpPr>
          <p:nvPr/>
        </p:nvSpPr>
        <p:spPr bwMode="auto">
          <a:xfrm>
            <a:off x="8005978" y="2162481"/>
            <a:ext cx="1080120" cy="269219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</p:txBody>
      </p:sp>
      <p:sp>
        <p:nvSpPr>
          <p:cNvPr id="46201" name="Oval 4"/>
          <p:cNvSpPr>
            <a:spLocks noChangeArrowheads="1"/>
          </p:cNvSpPr>
          <p:nvPr/>
        </p:nvSpPr>
        <p:spPr bwMode="auto">
          <a:xfrm>
            <a:off x="8026074" y="2793442"/>
            <a:ext cx="1080120" cy="229264"/>
          </a:xfrm>
          <a:prstGeom prst="ellipse">
            <a:avLst/>
          </a:prstGeom>
          <a:noFill/>
          <a:ln w="38100" algn="ctr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132765" y="6141292"/>
            <a:ext cx="778263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marR="0" lvl="0" indent="-3603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Nota:	Debido al redondeo, las sumas de los parciales pueden no coincidir con los totales.</a:t>
            </a:r>
          </a:p>
          <a:p>
            <a:pPr marL="360363" marR="0" lvl="0" indent="-3603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	Cifras oportunas.</a:t>
            </a:r>
          </a:p>
          <a:p>
            <a:pPr marL="360363" marR="0" lvl="0" indent="-3603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S.S.  	Sin significado</a:t>
            </a:r>
          </a:p>
        </p:txBody>
      </p:sp>
    </p:spTree>
    <p:extLst>
      <p:ext uri="{BB962C8B-B14F-4D97-AF65-F5344CB8AC3E}">
        <p14:creationId xmlns:p14="http://schemas.microsoft.com/office/powerpoint/2010/main" val="1960677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ctr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3200" b="1" i="0" dirty="0"/>
              <a:t>3.- EVOLUCIÓN DEL EMPLEO</a:t>
            </a:r>
            <a:endParaRPr lang="es-ES" sz="3200" b="1" i="0" dirty="0"/>
          </a:p>
        </p:txBody>
      </p:sp>
    </p:spTree>
    <p:extLst>
      <p:ext uri="{BB962C8B-B14F-4D97-AF65-F5344CB8AC3E}">
        <p14:creationId xmlns:p14="http://schemas.microsoft.com/office/powerpoint/2010/main" val="23535146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4933751"/>
              </p:ext>
            </p:extLst>
          </p:nvPr>
        </p:nvGraphicFramePr>
        <p:xfrm>
          <a:off x="430213" y="2087563"/>
          <a:ext cx="8223250" cy="3913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471" name="Worksheet" r:id="rId3" imgW="9877526" imgH="4686379" progId="Excel.Sheet.8">
                  <p:embed/>
                </p:oleObj>
              </mc:Choice>
              <mc:Fallback>
                <p:oleObj name="Worksheet" r:id="rId3" imgW="9877526" imgH="4686379" progId="Excel.Sheet.8">
                  <p:embed/>
                  <p:pic>
                    <p:nvPicPr>
                      <p:cNvPr id="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213" y="2087563"/>
                        <a:ext cx="8223250" cy="3913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10"/>
            <a:ext cx="9144000" cy="965519"/>
          </a:xfrm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>
                <a:solidFill>
                  <a:schemeClr val="bg1"/>
                </a:solidFill>
              </a:rPr>
              <a:t>POBLACIÓN OCUPADA: % PARTICIPACIÓN DEL </a:t>
            </a:r>
            <a:br>
              <a:rPr lang="es-MX" sz="2400" b="1" dirty="0">
                <a:solidFill>
                  <a:schemeClr val="bg1"/>
                </a:solidFill>
              </a:rPr>
            </a:br>
            <a:r>
              <a:rPr lang="es-MX" sz="2400" b="1" dirty="0">
                <a:solidFill>
                  <a:schemeClr val="bg1"/>
                </a:solidFill>
              </a:rPr>
              <a:t>SECTOR PRIMARIO EN EL TOTAL NACIONAL</a:t>
            </a:r>
          </a:p>
        </p:txBody>
      </p:sp>
      <p:sp>
        <p:nvSpPr>
          <p:cNvPr id="48133" name="Text Box 4"/>
          <p:cNvSpPr txBox="1">
            <a:spLocks noChangeArrowheads="1"/>
          </p:cNvSpPr>
          <p:nvPr/>
        </p:nvSpPr>
        <p:spPr bwMode="auto">
          <a:xfrm>
            <a:off x="1097835" y="6058710"/>
            <a:ext cx="53778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itchFamily="34" charset="-128"/>
              </a:rPr>
              <a:t>Fuente: BIE.- INEGI. Encuesta Nacional de Ocupación y Empleo (ENOE)</a:t>
            </a:r>
          </a:p>
        </p:txBody>
      </p:sp>
      <p:sp>
        <p:nvSpPr>
          <p:cNvPr id="2" name="1 Rectángulo"/>
          <p:cNvSpPr/>
          <p:nvPr/>
        </p:nvSpPr>
        <p:spPr>
          <a:xfrm>
            <a:off x="3038254" y="1434068"/>
            <a:ext cx="34612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 pitchFamily="18" charset="0"/>
                <a:cs typeface="Calibri" pitchFamily="34" charset="0"/>
              </a:rPr>
              <a:t>(</a:t>
            </a: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cs typeface="Calibri" pitchFamily="34" charset="0"/>
              </a:rPr>
              <a:t>AL PRIMER TRIMESTRE DEL 2016)</a:t>
            </a: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8134" name="Oval 4"/>
          <p:cNvSpPr>
            <a:spLocks noChangeArrowheads="1"/>
          </p:cNvSpPr>
          <p:nvPr/>
        </p:nvSpPr>
        <p:spPr bwMode="auto">
          <a:xfrm>
            <a:off x="8049160" y="4477406"/>
            <a:ext cx="738668" cy="623253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85183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7"/>
            <a:ext cx="9144000" cy="996881"/>
          </a:xfrm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>
                <a:solidFill>
                  <a:schemeClr val="bg1"/>
                </a:solidFill>
              </a:rPr>
              <a:t>POBLACIÓN OCUPADA NACIONAL VS. </a:t>
            </a:r>
            <a:br>
              <a:rPr lang="es-MX" sz="2400" b="1" dirty="0">
                <a:solidFill>
                  <a:schemeClr val="bg1"/>
                </a:solidFill>
              </a:rPr>
            </a:br>
            <a:r>
              <a:rPr lang="es-MX" sz="2400" b="1" dirty="0">
                <a:solidFill>
                  <a:schemeClr val="bg1"/>
                </a:solidFill>
              </a:rPr>
              <a:t>SECTOR AGROPECUARIO </a:t>
            </a:r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1144589" y="6327875"/>
            <a:ext cx="49979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sz="1400" b="1" u="none" dirty="0">
                <a:latin typeface="+mj-lt"/>
              </a:rPr>
              <a:t>Fuente: INEGI. Encuesta Nacional de Ocupación y Empleo (ENOE)</a:t>
            </a:r>
          </a:p>
        </p:txBody>
      </p:sp>
      <p:sp>
        <p:nvSpPr>
          <p:cNvPr id="2" name="1 Rectángulo"/>
          <p:cNvSpPr/>
          <p:nvPr/>
        </p:nvSpPr>
        <p:spPr>
          <a:xfrm>
            <a:off x="2956241" y="1469739"/>
            <a:ext cx="3577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latin typeface="+mj-lt"/>
              </a:rPr>
              <a:t>(% PARTICIPACIÓN;  ABRIL DE 2016)</a:t>
            </a:r>
            <a:endParaRPr lang="es-MX" dirty="0">
              <a:latin typeface="+mj-lt"/>
            </a:endParaRPr>
          </a:p>
        </p:txBody>
      </p:sp>
      <p:graphicFrame>
        <p:nvGraphicFramePr>
          <p:cNvPr id="6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2470146"/>
              </p:ext>
            </p:extLst>
          </p:nvPr>
        </p:nvGraphicFramePr>
        <p:xfrm>
          <a:off x="39688" y="2017713"/>
          <a:ext cx="9075737" cy="428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22" name="Worksheet" r:id="rId3" imgW="7439049" imgH="3371779" progId="Excel.Sheet.8">
                  <p:embed/>
                </p:oleObj>
              </mc:Choice>
              <mc:Fallback>
                <p:oleObj name="Worksheet" r:id="rId3" imgW="7439049" imgH="3371779" progId="Excel.Sheet.8">
                  <p:embed/>
                  <p:pic>
                    <p:nvPicPr>
                      <p:cNvPr id="0" name="Picture 539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88" y="2017713"/>
                        <a:ext cx="9075737" cy="428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71070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val="3441880757"/>
              </p:ext>
            </p:extLst>
          </p:nvPr>
        </p:nvGraphicFramePr>
        <p:xfrm>
          <a:off x="683568" y="1204698"/>
          <a:ext cx="7359179" cy="4862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>
                <a:solidFill>
                  <a:schemeClr val="bg1"/>
                </a:solidFill>
              </a:rPr>
              <a:t>POBLACIÓN OCUPADA SEGÚN SU SECTOR DE ACTIVIDAD</a:t>
            </a:r>
            <a:br>
              <a:rPr lang="es-MX" sz="2400" b="1" dirty="0">
                <a:solidFill>
                  <a:schemeClr val="bg1"/>
                </a:solidFill>
              </a:rPr>
            </a:br>
            <a:r>
              <a:rPr lang="es-MX" sz="2400" b="1" dirty="0">
                <a:solidFill>
                  <a:schemeClr val="bg1"/>
                </a:solidFill>
              </a:rPr>
              <a:t>AL </a:t>
            </a:r>
            <a:r>
              <a:rPr lang="es-MX" sz="2400" b="1" dirty="0"/>
              <a:t>PRIMER </a:t>
            </a:r>
            <a:r>
              <a:rPr lang="es-MX" sz="2400" b="1" dirty="0">
                <a:solidFill>
                  <a:schemeClr val="bg1"/>
                </a:solidFill>
              </a:rPr>
              <a:t>TRIMESTRE DE 2016</a:t>
            </a: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1249279" y="6361587"/>
            <a:ext cx="49979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itchFamily="34" charset="-128"/>
              </a:rPr>
              <a:t>Fuente: INEGI. Encuesta Nacional de Ocupación y Empleo (ENOE)</a:t>
            </a:r>
          </a:p>
        </p:txBody>
      </p:sp>
      <p:sp>
        <p:nvSpPr>
          <p:cNvPr id="50182" name="Oval 4"/>
          <p:cNvSpPr>
            <a:spLocks noChangeArrowheads="1"/>
          </p:cNvSpPr>
          <p:nvPr/>
        </p:nvSpPr>
        <p:spPr bwMode="auto">
          <a:xfrm>
            <a:off x="2590802" y="2342021"/>
            <a:ext cx="3537857" cy="608317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 pitchFamily="18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333715" y="1218346"/>
            <a:ext cx="2702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(MILLONES DE PERSONAS)</a:t>
            </a: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779912" y="2279199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Primario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3779914" y="2876460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Secundario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779914" y="4406145"/>
            <a:ext cx="15121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Terciario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247105" y="1683295"/>
            <a:ext cx="649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Total</a:t>
            </a:r>
          </a:p>
        </p:txBody>
      </p:sp>
    </p:spTree>
    <p:extLst>
      <p:ext uri="{BB962C8B-B14F-4D97-AF65-F5344CB8AC3E}">
        <p14:creationId xmlns:p14="http://schemas.microsoft.com/office/powerpoint/2010/main" val="23003771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762" name="Gráfico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43" y="1632268"/>
            <a:ext cx="8634377" cy="4498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 bwMode="ltGray">
          <a:xfrm>
            <a:off x="0" y="0"/>
            <a:ext cx="9144000" cy="957639"/>
          </a:xfrm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>
                <a:solidFill>
                  <a:schemeClr val="bg1"/>
                </a:solidFill>
                <a:effectLst/>
              </a:rPr>
              <a:t>TASA DE DESOCUPACIÓN </a:t>
            </a:r>
            <a:br>
              <a:rPr lang="es-MX" sz="2400" b="1" dirty="0">
                <a:solidFill>
                  <a:schemeClr val="bg1"/>
                </a:solidFill>
                <a:effectLst/>
              </a:rPr>
            </a:br>
            <a:r>
              <a:rPr lang="es-MX" sz="2400" b="1" dirty="0">
                <a:solidFill>
                  <a:schemeClr val="bg1"/>
                </a:solidFill>
                <a:effectLst/>
              </a:rPr>
              <a:t>A </a:t>
            </a:r>
            <a:r>
              <a:rPr lang="es-MX" sz="2400" b="1" dirty="0">
                <a:effectLst/>
              </a:rPr>
              <a:t>ABRIL </a:t>
            </a:r>
            <a:r>
              <a:rPr lang="es-MX" sz="2400" b="1" dirty="0">
                <a:solidFill>
                  <a:schemeClr val="bg1"/>
                </a:solidFill>
                <a:effectLst/>
              </a:rPr>
              <a:t>DEL 2016</a:t>
            </a:r>
            <a:endParaRPr lang="es-ES" sz="24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51204" name="Oval 4"/>
          <p:cNvSpPr>
            <a:spLocks noChangeArrowheads="1"/>
          </p:cNvSpPr>
          <p:nvPr/>
        </p:nvSpPr>
        <p:spPr bwMode="auto">
          <a:xfrm>
            <a:off x="8204595" y="3212331"/>
            <a:ext cx="720725" cy="936749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/>
            <a:endParaRPr lang="es-MX" dirty="0">
              <a:latin typeface="Constantia" pitchFamily="18" charset="0"/>
            </a:endParaRPr>
          </a:p>
        </p:txBody>
      </p:sp>
      <p:sp>
        <p:nvSpPr>
          <p:cNvPr id="51205" name="Text Box 4"/>
          <p:cNvSpPr txBox="1">
            <a:spLocks noChangeArrowheads="1"/>
          </p:cNvSpPr>
          <p:nvPr/>
        </p:nvSpPr>
        <p:spPr bwMode="auto">
          <a:xfrm>
            <a:off x="77914" y="6380133"/>
            <a:ext cx="49979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sz="1400" b="1" u="none" dirty="0">
                <a:latin typeface="+mj-lt"/>
              </a:rPr>
              <a:t>Fuente: INEGI. Encuesta Nacional de Ocupación y Empleo (ENOE)</a:t>
            </a:r>
          </a:p>
        </p:txBody>
      </p:sp>
      <p:sp>
        <p:nvSpPr>
          <p:cNvPr id="51208" name="Line 5"/>
          <p:cNvSpPr>
            <a:spLocks noChangeShapeType="1"/>
          </p:cNvSpPr>
          <p:nvPr/>
        </p:nvSpPr>
        <p:spPr bwMode="auto">
          <a:xfrm>
            <a:off x="715761" y="2521360"/>
            <a:ext cx="7488832" cy="101649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>
              <a:latin typeface="Constantia" pitchFamily="18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118450" y="1196752"/>
            <a:ext cx="25760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latin typeface="+mj-lt"/>
              </a:rPr>
              <a:t>(PORCENTAJE DE LA PEA)</a:t>
            </a:r>
            <a:endParaRPr lang="es-MX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063118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>
                <a:solidFill>
                  <a:schemeClr val="bg1"/>
                </a:solidFill>
              </a:rPr>
              <a:t>POBLACIÓN SUBOCUPADA </a:t>
            </a:r>
            <a:br>
              <a:rPr lang="es-MX" sz="2400" b="1" dirty="0">
                <a:solidFill>
                  <a:schemeClr val="bg1"/>
                </a:solidFill>
              </a:rPr>
            </a:br>
            <a:r>
              <a:rPr lang="es-MX" sz="2400" b="1" dirty="0">
                <a:solidFill>
                  <a:schemeClr val="bg1"/>
                </a:solidFill>
              </a:rPr>
              <a:t>AL </a:t>
            </a:r>
            <a:r>
              <a:rPr lang="es-MX" sz="2400" b="1" dirty="0"/>
              <a:t>PRIMER </a:t>
            </a:r>
            <a:r>
              <a:rPr lang="es-MX" sz="2400" b="1" dirty="0">
                <a:solidFill>
                  <a:schemeClr val="bg1"/>
                </a:solidFill>
              </a:rPr>
              <a:t>TRIMESTRE DEL 2016</a:t>
            </a:r>
            <a:endParaRPr lang="es-ES" sz="2400" dirty="0"/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1345716" y="6319625"/>
            <a:ext cx="49979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itchFamily="34" charset="-128"/>
              </a:rPr>
              <a:t>Fuente: INEGI. Encuesta Nacional de Ocupación y Empleo (ENOE)</a:t>
            </a:r>
          </a:p>
        </p:txBody>
      </p:sp>
      <p:sp>
        <p:nvSpPr>
          <p:cNvPr id="52229" name="Rectangle 8"/>
          <p:cNvSpPr>
            <a:spLocks noChangeArrowheads="1"/>
          </p:cNvSpPr>
          <p:nvPr/>
        </p:nvSpPr>
        <p:spPr bwMode="auto">
          <a:xfrm>
            <a:off x="6" y="439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 pitchFamily="18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332044" y="1305848"/>
            <a:ext cx="4416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 pitchFamily="18" charset="0"/>
              </a:rPr>
              <a:t>(</a:t>
            </a: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PORCENTAJE DE LA POBLACIÓN OCUPADA)</a:t>
            </a: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 </a:t>
            </a: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graphicFrame>
        <p:nvGraphicFramePr>
          <p:cNvPr id="7" name="6 Gráfico"/>
          <p:cNvGraphicFramePr/>
          <p:nvPr>
            <p:extLst/>
          </p:nvPr>
        </p:nvGraphicFramePr>
        <p:xfrm>
          <a:off x="892410" y="1589770"/>
          <a:ext cx="7359179" cy="4422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50367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5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1311895"/>
              </p:ext>
            </p:extLst>
          </p:nvPr>
        </p:nvGraphicFramePr>
        <p:xfrm>
          <a:off x="179388" y="1736725"/>
          <a:ext cx="8793162" cy="453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45" name="Worksheet" r:id="rId3" imgW="8448548" imgH="4238668" progId="Excel.Sheet.8">
                  <p:embed/>
                </p:oleObj>
              </mc:Choice>
              <mc:Fallback>
                <p:oleObj name="Worksheet" r:id="rId3" imgW="8448548" imgH="4238668" progId="Excel.Sheet.8">
                  <p:embed/>
                  <p:pic>
                    <p:nvPicPr>
                      <p:cNvPr id="0" name="Picture 5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736725"/>
                        <a:ext cx="8793162" cy="45370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2800" b="1" dirty="0">
                <a:solidFill>
                  <a:schemeClr val="bg1"/>
                </a:solidFill>
              </a:rPr>
              <a:t>ASEGURADOS PERMANENTES EN EL IMSS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1693167" y="6345531"/>
            <a:ext cx="26018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sz="1400" b="1" u="none" dirty="0">
                <a:latin typeface="+mj-lt"/>
              </a:rPr>
              <a:t>Fuente: CNA con datos del IMSS.</a:t>
            </a:r>
          </a:p>
        </p:txBody>
      </p:sp>
      <p:sp>
        <p:nvSpPr>
          <p:cNvPr id="53253" name="Line 7"/>
          <p:cNvSpPr>
            <a:spLocks noChangeShapeType="1"/>
          </p:cNvSpPr>
          <p:nvPr/>
        </p:nvSpPr>
        <p:spPr bwMode="auto">
          <a:xfrm flipV="1">
            <a:off x="3487544" y="2106057"/>
            <a:ext cx="5105008" cy="213690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>
              <a:latin typeface="Constantia" pitchFamily="18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383328" y="1367676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+mj-lt"/>
              </a:rPr>
              <a:t>(MILLONES DE TRABAJADORES, ABRIL DE 2016)</a:t>
            </a:r>
            <a:endParaRPr lang="es-MX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121982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4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30726"/>
          </a:xfrm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>
                <a:solidFill>
                  <a:schemeClr val="bg1"/>
                </a:solidFill>
                <a:effectLst/>
              </a:rPr>
              <a:t>TRABAJADORES EVENTUALES DEL CAMPO REGISTRADOS EN EL IMSS AL ULTIMO DÍA DE CADA MES</a:t>
            </a:r>
            <a:endParaRPr lang="es-ES" sz="24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86020" name="Text Box 9"/>
          <p:cNvSpPr txBox="1">
            <a:spLocks noChangeArrowheads="1"/>
          </p:cNvSpPr>
          <p:nvPr/>
        </p:nvSpPr>
        <p:spPr bwMode="auto">
          <a:xfrm>
            <a:off x="328521" y="6275421"/>
            <a:ext cx="35480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b="1" u="none" dirty="0">
                <a:solidFill>
                  <a:srgbClr val="000000"/>
                </a:solidFill>
                <a:latin typeface="+mj-lt"/>
              </a:rPr>
              <a:t>Fuente: IMSS</a:t>
            </a:r>
          </a:p>
        </p:txBody>
      </p:sp>
      <p:sp>
        <p:nvSpPr>
          <p:cNvPr id="2" name="1 Rectángulo"/>
          <p:cNvSpPr/>
          <p:nvPr/>
        </p:nvSpPr>
        <p:spPr>
          <a:xfrm>
            <a:off x="3534440" y="1320721"/>
            <a:ext cx="18483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latin typeface="+mj-lt"/>
              </a:rPr>
              <a:t>(MAYO DEL 2016)</a:t>
            </a:r>
            <a:endParaRPr lang="es-MX" dirty="0">
              <a:latin typeface="+mj-lt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0180182"/>
              </p:ext>
            </p:extLst>
          </p:nvPr>
        </p:nvGraphicFramePr>
        <p:xfrm>
          <a:off x="88900" y="1679575"/>
          <a:ext cx="8985250" cy="444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68" name="Worksheet" r:id="rId3" imgW="7581837" imgH="3505376" progId="Excel.Sheet.8">
                  <p:embed/>
                </p:oleObj>
              </mc:Choice>
              <mc:Fallback>
                <p:oleObj name="Worksheet" r:id="rId3" imgW="7581837" imgH="3505376" progId="Excel.Sheet.8">
                  <p:embed/>
                  <p:pic>
                    <p:nvPicPr>
                      <p:cNvPr id="0" name="Picture 5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00" y="1679575"/>
                        <a:ext cx="8985250" cy="444023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1020417" y="1948071"/>
            <a:ext cx="3366053" cy="123245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/>
            <a:endParaRPr lang="es-MX" dirty="0">
              <a:solidFill>
                <a:prstClr val="black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5518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ctr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3200" b="1" i="0" dirty="0"/>
              <a:t>4.- INDICADORES DE CONFIANZA Y </a:t>
            </a:r>
            <a:br>
              <a:rPr lang="es-MX" sz="3200" b="1" i="0" dirty="0"/>
            </a:br>
            <a:r>
              <a:rPr lang="es-MX" sz="3200" b="1" i="0" dirty="0"/>
              <a:t>CLIMA DE </a:t>
            </a:r>
            <a:r>
              <a:rPr lang="es-MX" sz="3600" b="1" i="0" dirty="0"/>
              <a:t>NEGOCIOS</a:t>
            </a:r>
            <a:endParaRPr lang="es-ES" sz="3200" b="1" i="0" dirty="0"/>
          </a:p>
        </p:txBody>
      </p:sp>
    </p:spTree>
    <p:extLst>
      <p:ext uri="{BB962C8B-B14F-4D97-AF65-F5344CB8AC3E}">
        <p14:creationId xmlns:p14="http://schemas.microsoft.com/office/powerpoint/2010/main" val="34281098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7"/>
            <a:ext cx="9144000" cy="899195"/>
          </a:xfrm>
          <a:prstGeom prst="rect">
            <a:avLst/>
          </a:prstGeom>
          <a:noFill/>
        </p:spPr>
        <p:txBody>
          <a:bodyPr rtlCol="0">
            <a:noAutofit/>
          </a:bodyPr>
          <a:lstStyle/>
          <a:p>
            <a:pPr>
              <a:defRPr/>
            </a:pPr>
            <a:r>
              <a:rPr lang="es-MX" sz="2400" b="1" dirty="0">
                <a:solidFill>
                  <a:schemeClr val="bg1"/>
                </a:solidFill>
                <a:effectLst/>
              </a:rPr>
              <a:t>EVOLUCIÓN DEL ÍNDICE DE CONFIANZA </a:t>
            </a:r>
            <a:br>
              <a:rPr lang="es-MX" sz="2400" b="1" dirty="0">
                <a:effectLst/>
              </a:rPr>
            </a:br>
            <a:r>
              <a:rPr lang="es-MX" sz="2400" b="1" dirty="0">
                <a:solidFill>
                  <a:schemeClr val="bg1"/>
                </a:solidFill>
                <a:effectLst/>
              </a:rPr>
              <a:t>DEL CONSUMIDOR </a:t>
            </a:r>
            <a:r>
              <a:rPr lang="es-MX" sz="2400" b="1" dirty="0">
                <a:effectLst/>
              </a:rPr>
              <a:t>A MAYO </a:t>
            </a:r>
            <a:r>
              <a:rPr lang="es-MX" sz="2400" b="1" dirty="0">
                <a:solidFill>
                  <a:schemeClr val="bg1"/>
                </a:solidFill>
                <a:effectLst/>
              </a:rPr>
              <a:t>DEL 2016</a:t>
            </a:r>
            <a:endParaRPr lang="es-ES" sz="24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619725" y="1366597"/>
            <a:ext cx="19045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(ENERO DE 2003 = 100)</a:t>
            </a:r>
          </a:p>
        </p:txBody>
      </p:sp>
      <p:graphicFrame>
        <p:nvGraphicFramePr>
          <p:cNvPr id="7" name="Gráfico 6"/>
          <p:cNvGraphicFramePr/>
          <p:nvPr>
            <p:extLst>
              <p:ext uri="{D42A27DB-BD31-4B8C-83A1-F6EECF244321}">
                <p14:modId xmlns:p14="http://schemas.microsoft.com/office/powerpoint/2010/main" val="3962720023"/>
              </p:ext>
            </p:extLst>
          </p:nvPr>
        </p:nvGraphicFramePr>
        <p:xfrm>
          <a:off x="510988" y="1723138"/>
          <a:ext cx="8337176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08724" y="6172201"/>
            <a:ext cx="58749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622300" marR="0" lvl="0" indent="-622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Fuente: 	INEGI y Banco de México. </a:t>
            </a:r>
          </a:p>
          <a:p>
            <a:pPr marL="622300" marR="0" lvl="0" indent="-622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	Encuesta Nacional sobre Confianza del Consumidor.  (BIE)</a:t>
            </a:r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9632431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2000" b="1" dirty="0">
                <a:solidFill>
                  <a:schemeClr val="bg1"/>
                </a:solidFill>
                <a:effectLst/>
              </a:rPr>
              <a:t>INGRESOS POR SUMINISTRO DE BIENES Y SERVICIOS DE EMPRESAS COMERCIALES AL POR MAYOR A </a:t>
            </a:r>
            <a:r>
              <a:rPr lang="es-MX" sz="2000" b="1" dirty="0">
                <a:effectLst/>
              </a:rPr>
              <a:t>MARZO </a:t>
            </a:r>
            <a:r>
              <a:rPr lang="es-MX" sz="2000" b="1" dirty="0">
                <a:solidFill>
                  <a:schemeClr val="bg1"/>
                </a:solidFill>
                <a:effectLst/>
              </a:rPr>
              <a:t>DEL 2016</a:t>
            </a:r>
            <a:endParaRPr lang="es-ES" sz="20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56324" name="Line 6"/>
          <p:cNvSpPr>
            <a:spLocks noChangeShapeType="1"/>
          </p:cNvSpPr>
          <p:nvPr/>
        </p:nvSpPr>
        <p:spPr bwMode="auto">
          <a:xfrm flipV="1">
            <a:off x="817591" y="2709746"/>
            <a:ext cx="2527775" cy="69139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</p:txBody>
      </p:sp>
      <p:sp>
        <p:nvSpPr>
          <p:cNvPr id="56325" name="5 CuadroTexto"/>
          <p:cNvSpPr txBox="1">
            <a:spLocks noChangeArrowheads="1"/>
          </p:cNvSpPr>
          <p:nvPr/>
        </p:nvSpPr>
        <p:spPr bwMode="auto">
          <a:xfrm>
            <a:off x="279912" y="6317531"/>
            <a:ext cx="42868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FUENTE: INEGI.- Encuesta Mensual sobre Empresas Comerciales.</a:t>
            </a:r>
          </a:p>
        </p:txBody>
      </p:sp>
      <p:sp>
        <p:nvSpPr>
          <p:cNvPr id="56327" name="Line 6"/>
          <p:cNvSpPr>
            <a:spLocks noChangeShapeType="1"/>
          </p:cNvSpPr>
          <p:nvPr/>
        </p:nvSpPr>
        <p:spPr bwMode="auto">
          <a:xfrm>
            <a:off x="3423713" y="2720550"/>
            <a:ext cx="1036776" cy="81438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423712" y="1196752"/>
            <a:ext cx="2511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(ÍNDICE BASE 2008=100)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V="1">
            <a:off x="4566791" y="2275111"/>
            <a:ext cx="4120009" cy="1259824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</p:txBody>
      </p:sp>
      <p:pic>
        <p:nvPicPr>
          <p:cNvPr id="374786" name="Gráfico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77" y="1702640"/>
            <a:ext cx="8696650" cy="4521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00729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810" name="Gráfico 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2" y="1594155"/>
            <a:ext cx="8910224" cy="470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2000" b="1" dirty="0">
                <a:solidFill>
                  <a:schemeClr val="bg1"/>
                </a:solidFill>
              </a:rPr>
              <a:t>INGRESOS POR SUMINISTRO  DE BIENES Y SERVICIOS DE EMPRESAS COMERCIALES AL POR MENOR A </a:t>
            </a:r>
            <a:r>
              <a:rPr lang="es-MX" sz="2000" b="1" dirty="0"/>
              <a:t>MARZO</a:t>
            </a:r>
            <a:r>
              <a:rPr lang="es-MX" sz="2000" b="1" dirty="0">
                <a:solidFill>
                  <a:schemeClr val="bg1"/>
                </a:solidFill>
              </a:rPr>
              <a:t> DEL 2016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57348" name="Line 6"/>
          <p:cNvSpPr>
            <a:spLocks noChangeShapeType="1"/>
          </p:cNvSpPr>
          <p:nvPr/>
        </p:nvSpPr>
        <p:spPr bwMode="auto">
          <a:xfrm flipV="1">
            <a:off x="581968" y="1948734"/>
            <a:ext cx="8064896" cy="158417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</p:txBody>
      </p:sp>
      <p:sp>
        <p:nvSpPr>
          <p:cNvPr id="57350" name="5 CuadroTexto"/>
          <p:cNvSpPr txBox="1">
            <a:spLocks noChangeArrowheads="1"/>
          </p:cNvSpPr>
          <p:nvPr/>
        </p:nvSpPr>
        <p:spPr bwMode="auto">
          <a:xfrm>
            <a:off x="77912" y="6407909"/>
            <a:ext cx="42981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FUENTE: INEGI.- Encuesta Mensual Sobre Empresas Comerciales.</a:t>
            </a:r>
          </a:p>
        </p:txBody>
      </p:sp>
      <p:sp>
        <p:nvSpPr>
          <p:cNvPr id="2" name="1 Rectángulo"/>
          <p:cNvSpPr/>
          <p:nvPr/>
        </p:nvSpPr>
        <p:spPr>
          <a:xfrm>
            <a:off x="3318275" y="1196752"/>
            <a:ext cx="2511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(ÍNDICE BASE 2008=100)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2835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"/>
            <a:ext cx="9144000" cy="887104"/>
          </a:xfrm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>
                <a:solidFill>
                  <a:schemeClr val="bg1"/>
                </a:solidFill>
              </a:rPr>
              <a:t>RIESGO PAÍS </a:t>
            </a:r>
            <a:br>
              <a:rPr lang="es-MX" sz="2400" b="1" dirty="0">
                <a:solidFill>
                  <a:schemeClr val="bg1"/>
                </a:solidFill>
              </a:rPr>
            </a:br>
            <a:r>
              <a:rPr lang="es-MX" sz="2400" b="1" dirty="0">
                <a:solidFill>
                  <a:schemeClr val="bg1"/>
                </a:solidFill>
              </a:rPr>
              <a:t>(PUNTOS BASE; AL 3 DE </a:t>
            </a:r>
            <a:r>
              <a:rPr lang="es-MX" sz="2400" b="1" dirty="0"/>
              <a:t>junio </a:t>
            </a:r>
            <a:r>
              <a:rPr lang="es-MX" sz="2400" b="1" dirty="0">
                <a:solidFill>
                  <a:schemeClr val="bg1"/>
                </a:solidFill>
              </a:rPr>
              <a:t>DEL 2016)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1023288" y="6244808"/>
            <a:ext cx="33865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b="1" u="none" dirty="0">
                <a:solidFill>
                  <a:prstClr val="black"/>
                </a:solidFill>
                <a:latin typeface="+mj-lt"/>
              </a:rPr>
              <a:t>Fuente: SHCP con datos de JP Morgan</a:t>
            </a:r>
            <a:endParaRPr lang="es-ES" b="1" u="none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658991" y="1482124"/>
            <a:ext cx="36529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400" b="1" dirty="0"/>
              <a:t>EMBI + de JP Morgan, puntos  base, 2013-2015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22" y="1789899"/>
            <a:ext cx="8566887" cy="442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9278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ltGray">
          <a:xfrm>
            <a:off x="101472" y="5634701"/>
            <a:ext cx="904252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6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Times New Roman" pitchFamily="18" charset="0"/>
                <a:cs typeface="Arial" pitchFamily="34" charset="0"/>
              </a:rPr>
              <a:t>Nota: </a:t>
            </a:r>
            <a:r>
              <a:rPr kumimoji="0" lang="es-ES_tradnl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Times New Roman" pitchFamily="18" charset="0"/>
                <a:cs typeface="Arial" pitchFamily="34" charset="0"/>
              </a:rPr>
              <a:t>La inflación subyacente se obtiene eliminando del cálculo del INPC los bienes y servicios cuyos precios son más volátiles, o bien que su proceso de determinación no responde a condiciones de mercado. Así, los grupos que se excluyen en el indicador subyacente son los siguientes: Agropecuarios, energéticos y tarifas autorizadas por distintos órdenes de gobierno</a:t>
            </a:r>
            <a:r>
              <a:rPr kumimoji="0" lang="es-ES_tradnl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s-ES_tradnl" sz="4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i="0" dirty="0"/>
              <a:t>5. </a:t>
            </a:r>
            <a:r>
              <a:rPr lang="es-MX" sz="4000" i="0" dirty="0"/>
              <a:t>EVOLUCIÓN DE LA INFLACIÓN </a:t>
            </a:r>
            <a:br>
              <a:rPr lang="es-MX" sz="4000" i="0" dirty="0"/>
            </a:br>
            <a:endParaRPr lang="es-MX" sz="4000" i="0" dirty="0"/>
          </a:p>
        </p:txBody>
      </p:sp>
    </p:spTree>
    <p:extLst>
      <p:ext uri="{BB962C8B-B14F-4D97-AF65-F5344CB8AC3E}">
        <p14:creationId xmlns:p14="http://schemas.microsoft.com/office/powerpoint/2010/main" val="10654787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es-MX" sz="2400" b="1" dirty="0">
                <a:solidFill>
                  <a:schemeClr val="bg1"/>
                </a:solidFill>
                <a:effectLst/>
              </a:rPr>
              <a:t>INFLACIÓN GENERAL Y SUBYACENTE </a:t>
            </a:r>
            <a:br>
              <a:rPr lang="es-MX" sz="2400" b="1" dirty="0">
                <a:solidFill>
                  <a:schemeClr val="bg1"/>
                </a:solidFill>
                <a:effectLst/>
              </a:rPr>
            </a:br>
            <a:r>
              <a:rPr lang="es-MX" sz="2400" b="1" dirty="0">
                <a:solidFill>
                  <a:schemeClr val="bg1"/>
                </a:solidFill>
                <a:effectLst/>
              </a:rPr>
              <a:t>(% VARIACIÓN ANUAL; ENERO 2010  A </a:t>
            </a:r>
            <a:r>
              <a:rPr lang="es-MX" sz="2400" b="1" dirty="0">
                <a:effectLst/>
              </a:rPr>
              <a:t>MAYO </a:t>
            </a:r>
            <a:r>
              <a:rPr lang="es-MX" sz="2400" b="1" dirty="0">
                <a:solidFill>
                  <a:schemeClr val="bg1"/>
                </a:solidFill>
                <a:effectLst/>
              </a:rPr>
              <a:t>DEL 2016)</a:t>
            </a:r>
            <a:endParaRPr lang="es-ES" sz="24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59396" name="Rectangle 3"/>
          <p:cNvSpPr>
            <a:spLocks noChangeArrowheads="1"/>
          </p:cNvSpPr>
          <p:nvPr/>
        </p:nvSpPr>
        <p:spPr bwMode="auto">
          <a:xfrm>
            <a:off x="3460841" y="6018968"/>
            <a:ext cx="269977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Fuente: CNA, con base en información de INEGI</a:t>
            </a: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/>
          </p:nvPr>
        </p:nvGraphicFramePr>
        <p:xfrm>
          <a:off x="160338" y="1549400"/>
          <a:ext cx="8951912" cy="494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47" name="Worksheet" r:id="rId3" imgW="7905787" imgH="3266953" progId="Excel.Sheet.8">
                  <p:embed/>
                </p:oleObj>
              </mc:Choice>
              <mc:Fallback>
                <p:oleObj name="Worksheet" r:id="rId3" imgW="7905787" imgH="3266953" progId="Excel.Sheet.8">
                  <p:embed/>
                  <p:pic>
                    <p:nvPicPr>
                      <p:cNvPr id="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338" y="1549400"/>
                        <a:ext cx="8951912" cy="4943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87521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858" name="Imagen 1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3" y="1597914"/>
            <a:ext cx="8944677" cy="3657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1" y="181526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Arial" pitchFamily="34" charset="0"/>
              </a:rPr>
              <a:t>INPC, SUBYACENTE Y NO SUBYACENTE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97274" y="1238973"/>
            <a:ext cx="87451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Variación porcentual en </a:t>
            </a:r>
            <a:r>
              <a:rPr kumimoji="0" lang="es-ES_tradnl" sz="18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MAYO</a:t>
            </a:r>
            <a:r>
              <a:rPr kumimoji="0" lang="es-ES_tradnl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los años que se indican</a:t>
            </a:r>
            <a:endParaRPr kumimoji="0" lang="es-ES_tradnl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33067" y="6517578"/>
            <a:ext cx="10480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Fuente:  </a:t>
            </a: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INEGI</a:t>
            </a:r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31468" y="5364453"/>
            <a:ext cx="787786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1/	</a:t>
            </a:r>
            <a:r>
              <a:rPr kumimoji="0" lang="es-ES_tradn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incidencia se refiere a la contribución en puntos porcentuales de cada componente del INPC en la inflación general. Ésta se calcula utilizando los ponderadores de cada subíndice, así como los precios relativos y sus respectivas variaciones. En ciertos casos, la suma de los componentes de algún grupo de subíndices puede tener alguna discrepancia por efectos de redondeo.</a:t>
            </a:r>
            <a:endParaRPr kumimoji="0" lang="es-MX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2/	</a:t>
            </a:r>
            <a:r>
              <a:rPr kumimoji="0" lang="es-ES_tradn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Incluye alimentos procesados, bebidas y tabaco, no incluye productos agropecuarios.</a:t>
            </a:r>
            <a:endParaRPr kumimoji="0" lang="es-MX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3/	</a:t>
            </a:r>
            <a:r>
              <a:rPr kumimoji="0" lang="es-ES_tradn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Este subíndice incluye vivienda propia, renta de vivienda, servicio doméstico y otros servicios para el hogar.</a:t>
            </a:r>
            <a:endParaRPr kumimoji="0" lang="es-MX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4/	</a:t>
            </a:r>
            <a:r>
              <a:rPr kumimoji="0" lang="es-ES_tradn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Incluye loncherías, fondas y taquerías, restaurantes y similares, servicio telefónico local fijo, servicio de telefonía móvil, consulta médica, servicios turísticos en paquete, entre otro.</a:t>
            </a:r>
            <a:endParaRPr kumimoji="0" lang="es-MX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97723" y="2613674"/>
            <a:ext cx="8944677" cy="2410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97723" y="4016850"/>
            <a:ext cx="8944677" cy="6212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70726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ltGray">
          <a:xfrm>
            <a:off x="35496" y="1546339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Arial" pitchFamily="34" charset="0"/>
              </a:rPr>
              <a:t>INPC, SUBYACENTE </a:t>
            </a:r>
            <a:endParaRPr kumimoji="0" lang="es-MX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graphicFrame>
        <p:nvGraphicFramePr>
          <p:cNvPr id="8" name="Gráfico 7"/>
          <p:cNvGraphicFramePr/>
          <p:nvPr>
            <p:extLst/>
          </p:nvPr>
        </p:nvGraphicFramePr>
        <p:xfrm>
          <a:off x="35496" y="2966415"/>
          <a:ext cx="4536504" cy="2416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1888665" y="2583267"/>
            <a:ext cx="1434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MENSUAL</a:t>
            </a:r>
          </a:p>
        </p:txBody>
      </p:sp>
      <p:graphicFrame>
        <p:nvGraphicFramePr>
          <p:cNvPr id="13" name="Gráfico 12"/>
          <p:cNvGraphicFramePr/>
          <p:nvPr>
            <p:extLst/>
          </p:nvPr>
        </p:nvGraphicFramePr>
        <p:xfrm>
          <a:off x="4572000" y="3022585"/>
          <a:ext cx="4572000" cy="2504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CuadroTexto 14"/>
          <p:cNvSpPr txBox="1"/>
          <p:nvPr/>
        </p:nvSpPr>
        <p:spPr>
          <a:xfrm>
            <a:off x="6588223" y="2629408"/>
            <a:ext cx="1183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ANUAL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8319"/>
            <a:ext cx="9144000" cy="931419"/>
          </a:xfrm>
        </p:spPr>
        <p:txBody>
          <a:bodyPr>
            <a:noAutofit/>
          </a:bodyPr>
          <a:lstStyle/>
          <a:p>
            <a:pPr algn="just"/>
            <a:r>
              <a:rPr lang="es-MX" sz="2800" b="1" dirty="0">
                <a:effectLst/>
              </a:rPr>
              <a:t>INFLACIÓN MENSUAL Y ANUALIZADA EN ALIMENTOS, BEBIDAS Y TABACO: VARIACIÓN E INCIDENCIA</a:t>
            </a:r>
            <a:endParaRPr lang="es-MX" sz="2800" dirty="0"/>
          </a:p>
        </p:txBody>
      </p:sp>
      <p:sp>
        <p:nvSpPr>
          <p:cNvPr id="14" name="Rectángulo 13"/>
          <p:cNvSpPr/>
          <p:nvPr/>
        </p:nvSpPr>
        <p:spPr>
          <a:xfrm>
            <a:off x="1008528" y="2127653"/>
            <a:ext cx="71070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Variación porcentual en </a:t>
            </a:r>
            <a:r>
              <a:rPr kumimoji="0" lang="es-ES_tradnl" sz="18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MAYO</a:t>
            </a: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los años que se indican</a:t>
            </a:r>
            <a:endParaRPr kumimoji="0" lang="es-ES_tradnl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4466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ltGray">
          <a:xfrm>
            <a:off x="1976691" y="1514780"/>
            <a:ext cx="520884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Arial" pitchFamily="34" charset="0"/>
              </a:rPr>
              <a:t>INPC, NO SUBYACENTE </a:t>
            </a:r>
            <a:endParaRPr kumimoji="0" lang="es-MX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graphicFrame>
        <p:nvGraphicFramePr>
          <p:cNvPr id="11" name="Gráfico 10"/>
          <p:cNvGraphicFramePr/>
          <p:nvPr>
            <p:extLst/>
          </p:nvPr>
        </p:nvGraphicFramePr>
        <p:xfrm>
          <a:off x="144017" y="2954667"/>
          <a:ext cx="4427983" cy="2997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1115616" y="261906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MENSUAL</a:t>
            </a:r>
          </a:p>
        </p:txBody>
      </p:sp>
      <p:graphicFrame>
        <p:nvGraphicFramePr>
          <p:cNvPr id="14" name="Gráfico 13"/>
          <p:cNvGraphicFramePr/>
          <p:nvPr>
            <p:extLst>
              <p:ext uri="{D42A27DB-BD31-4B8C-83A1-F6EECF244321}">
                <p14:modId xmlns:p14="http://schemas.microsoft.com/office/powerpoint/2010/main" val="3703451507"/>
              </p:ext>
            </p:extLst>
          </p:nvPr>
        </p:nvGraphicFramePr>
        <p:xfrm>
          <a:off x="4572000" y="2954667"/>
          <a:ext cx="4555543" cy="2997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CuadroTexto 14"/>
          <p:cNvSpPr txBox="1"/>
          <p:nvPr/>
        </p:nvSpPr>
        <p:spPr>
          <a:xfrm>
            <a:off x="5131099" y="2691955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ANUAL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5207"/>
            <a:ext cx="9144000" cy="908322"/>
          </a:xfrm>
        </p:spPr>
        <p:txBody>
          <a:bodyPr>
            <a:noAutofit/>
          </a:bodyPr>
          <a:lstStyle/>
          <a:p>
            <a:pPr algn="just"/>
            <a:r>
              <a:rPr lang="es-MX" sz="2800" b="1" dirty="0">
                <a:effectLst/>
              </a:rPr>
              <a:t>INFLACIÓN MENSUAL Y ANUALIZADA DE LOS PRODUCTOS AGROPECUARIOS: VARIACIÓN E INCIDENCIA</a:t>
            </a:r>
            <a:endParaRPr lang="es-MX" sz="2800" dirty="0"/>
          </a:p>
        </p:txBody>
      </p:sp>
      <p:sp>
        <p:nvSpPr>
          <p:cNvPr id="13" name="Rectángulo 12"/>
          <p:cNvSpPr/>
          <p:nvPr/>
        </p:nvSpPr>
        <p:spPr>
          <a:xfrm>
            <a:off x="1277471" y="2127653"/>
            <a:ext cx="65826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Variación porcentual en </a:t>
            </a:r>
            <a:r>
              <a:rPr kumimoji="0" lang="es-ES_tradnl" sz="18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MAYO</a:t>
            </a: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los años que se indican</a:t>
            </a:r>
            <a:endParaRPr kumimoji="0" lang="es-ES_tradnl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8200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/>
          <p:nvPr/>
        </p:nvGraphicFramePr>
        <p:xfrm>
          <a:off x="557808" y="1836658"/>
          <a:ext cx="8028384" cy="3784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5 Rectángulo"/>
          <p:cNvSpPr/>
          <p:nvPr/>
        </p:nvSpPr>
        <p:spPr>
          <a:xfrm>
            <a:off x="557808" y="1467326"/>
            <a:ext cx="8028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VARIACIÓN PORCENTUAL EN  </a:t>
            </a:r>
            <a:r>
              <a:rPr kumimoji="0" lang="es-ES_tradnl" sz="18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MAYO</a:t>
            </a:r>
            <a:r>
              <a:rPr kumimoji="0" lang="es-ES_tradnl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LOS AÑOS QUE SE INDICAN</a:t>
            </a:r>
            <a:endParaRPr kumimoji="0" lang="es-MX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_tradnl" sz="2400" b="1" dirty="0">
                <a:solidFill>
                  <a:prstClr val="white"/>
                </a:solidFill>
                <a:effectLst/>
                <a:ea typeface="Times New Roman" pitchFamily="18" charset="0"/>
                <a:cs typeface="Arial" pitchFamily="34" charset="0"/>
              </a:rPr>
              <a:t>ÍNDICE NACIONAL DE PRECIOS AL CONSUMIDOR</a:t>
            </a:r>
            <a:endParaRPr lang="es-MX" sz="2400" b="1" dirty="0">
              <a:solidFill>
                <a:prstClr val="white"/>
              </a:solidFill>
              <a:effectLst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249263" y="6385309"/>
            <a:ext cx="1092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Fuente:  INEGI</a:t>
            </a:r>
          </a:p>
        </p:txBody>
      </p:sp>
      <p:sp>
        <p:nvSpPr>
          <p:cNvPr id="8" name="7 Elipse"/>
          <p:cNvSpPr/>
          <p:nvPr/>
        </p:nvSpPr>
        <p:spPr>
          <a:xfrm>
            <a:off x="7705851" y="3729070"/>
            <a:ext cx="571048" cy="54652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75442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82" name="Imagen 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0" y="1741806"/>
            <a:ext cx="8990863" cy="2745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490255" y="217774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ltGray">
          <a:xfrm>
            <a:off x="35496" y="-7058"/>
            <a:ext cx="91085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Arial" pitchFamily="34" charset="0"/>
              </a:rPr>
              <a:t>ÍNDICE NACIONAL DE PRECIOS AL CONSUMIDOR:</a:t>
            </a: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Arial" pitchFamily="34" charset="0"/>
              </a:rPr>
              <a:t>GENÉRICOS CON MAYORES INCIDENCIAS</a:t>
            </a: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457204" y="4570146"/>
            <a:ext cx="8784976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05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1/	</a:t>
            </a:r>
            <a:r>
              <a:rPr kumimoji="0" lang="es-ES_tradn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incidencia se refiere a la contribución en puntos porcentuales de cada componente del INPC a la inflación general. Ésta se calcula utilizando los ponderadores de cada subíndice, así como los precios relativos y sus respectivas variaciones.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2428143" y="1372474"/>
            <a:ext cx="4176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MAYO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2016</a:t>
            </a:r>
            <a:endParaRPr kumimoji="0" lang="es-MX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549569" y="5003570"/>
            <a:ext cx="94448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Fuente:  INEGI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73724" y="2211550"/>
            <a:ext cx="4306878" cy="24585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16 Rectángulo"/>
          <p:cNvSpPr/>
          <p:nvPr/>
        </p:nvSpPr>
        <p:spPr>
          <a:xfrm>
            <a:off x="4671151" y="2400533"/>
            <a:ext cx="4389721" cy="5070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16 Rectángulo"/>
          <p:cNvSpPr/>
          <p:nvPr/>
        </p:nvSpPr>
        <p:spPr>
          <a:xfrm>
            <a:off x="4667437" y="3568308"/>
            <a:ext cx="4389721" cy="6820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16 Rectángulo"/>
          <p:cNvSpPr/>
          <p:nvPr/>
        </p:nvSpPr>
        <p:spPr>
          <a:xfrm>
            <a:off x="4671152" y="3105567"/>
            <a:ext cx="4389721" cy="2647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16 Rectángulo"/>
          <p:cNvSpPr/>
          <p:nvPr/>
        </p:nvSpPr>
        <p:spPr>
          <a:xfrm>
            <a:off x="70010" y="2661748"/>
            <a:ext cx="4306878" cy="4676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16 Rectángulo"/>
          <p:cNvSpPr/>
          <p:nvPr/>
        </p:nvSpPr>
        <p:spPr>
          <a:xfrm>
            <a:off x="66295" y="4250390"/>
            <a:ext cx="4306878" cy="2370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16 Rectángulo"/>
          <p:cNvSpPr/>
          <p:nvPr/>
        </p:nvSpPr>
        <p:spPr>
          <a:xfrm>
            <a:off x="52439" y="3789724"/>
            <a:ext cx="4306878" cy="2370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33317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906" name="Imagen 1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1" y="1885750"/>
            <a:ext cx="9043639" cy="3673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1536702" y="321131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574320" y="1501534"/>
            <a:ext cx="3879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4700" algn="l"/>
              </a:tabLst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Arial" pitchFamily="34" charset="0"/>
              </a:rPr>
              <a:t>Variaciones porcentuales; </a:t>
            </a:r>
            <a:r>
              <a:rPr kumimoji="0" lang="es-ES_tradnl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s-ES_tradnl" sz="18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Arial" pitchFamily="34" charset="0"/>
              </a:rPr>
              <a:t>MAYO</a:t>
            </a:r>
            <a:r>
              <a:rPr kumimoji="0" lang="es-ES_tradnl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Arial" pitchFamily="34" charset="0"/>
              </a:rPr>
              <a:t>2016</a:t>
            </a:r>
            <a:endParaRPr kumimoji="0" lang="es-ES_tradnl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094408" y="5687288"/>
            <a:ext cx="70567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1/ 	Incluye productos y servicios de cuidado personal, relojes, maletas, seguro de automóvil, servicios funerarios y profesionales entre otros.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774700" algn="l"/>
              </a:tabLst>
            </a:pPr>
            <a:r>
              <a:rPr lang="es-ES_tradnl" sz="2000" b="1" dirty="0">
                <a:solidFill>
                  <a:prstClr val="white"/>
                </a:solidFill>
                <a:ea typeface="Times New Roman" pitchFamily="18" charset="0"/>
                <a:cs typeface="Arial" pitchFamily="34" charset="0"/>
              </a:rPr>
              <a:t>ÍNDICE NACIONAL DE PRECIOS AL CONSUMIDOR:</a:t>
            </a:r>
            <a:endParaRPr lang="es-MX" sz="2000" b="1" dirty="0">
              <a:solidFill>
                <a:prstClr val="white"/>
              </a:solidFill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774700" algn="l"/>
              </a:tabLst>
            </a:pPr>
            <a:r>
              <a:rPr lang="es-ES_tradnl" sz="2000" b="1" dirty="0">
                <a:solidFill>
                  <a:prstClr val="white"/>
                </a:solidFill>
                <a:ea typeface="Times New Roman" pitchFamily="18" charset="0"/>
                <a:cs typeface="Arial" pitchFamily="34" charset="0"/>
              </a:rPr>
              <a:t>CLASIFICACIÓN DEL CONSUMO INDIVIDUAL POR FINALIDADES </a:t>
            </a:r>
            <a:endParaRPr lang="es-MX" sz="20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8" name="6 CuadroTexto"/>
          <p:cNvSpPr txBox="1"/>
          <p:nvPr/>
        </p:nvSpPr>
        <p:spPr>
          <a:xfrm>
            <a:off x="856002" y="6423917"/>
            <a:ext cx="10806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Fuente: INEGI.</a:t>
            </a:r>
          </a:p>
        </p:txBody>
      </p:sp>
      <p:sp>
        <p:nvSpPr>
          <p:cNvPr id="9" name="8 Rectángulo"/>
          <p:cNvSpPr/>
          <p:nvPr/>
        </p:nvSpPr>
        <p:spPr>
          <a:xfrm>
            <a:off x="33452" y="2871006"/>
            <a:ext cx="9043639" cy="4297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198054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2"/>
          <p:cNvSpPr>
            <a:spLocks noGrp="1" noChangeArrowheads="1"/>
          </p:cNvSpPr>
          <p:nvPr>
            <p:ph type="ctrTitle"/>
          </p:nvPr>
        </p:nvSpPr>
        <p:spPr bwMode="ltGray">
          <a:xfrm>
            <a:off x="0" y="4326569"/>
            <a:ext cx="9144000" cy="1470025"/>
          </a:xfrm>
          <a:prstGeom prst="rect">
            <a:avLst/>
          </a:prstGeom>
          <a:noFill/>
        </p:spPr>
        <p:txBody>
          <a:bodyPr/>
          <a:lstStyle/>
          <a:p>
            <a:r>
              <a:rPr lang="es-MX" sz="3200" b="1" i="0" dirty="0"/>
              <a:t>6.- EXPECTATIVAS PARA </a:t>
            </a:r>
            <a:br>
              <a:rPr lang="es-MX" sz="3200" b="1" i="0" dirty="0"/>
            </a:br>
            <a:r>
              <a:rPr lang="es-MX" sz="3200" b="1" i="0" dirty="0"/>
              <a:t>EL 2016-2017</a:t>
            </a:r>
            <a:endParaRPr lang="es-ES" sz="3200" b="1" i="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ltGray">
          <a:xfrm>
            <a:off x="0" y="5617673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s-ES" sz="1600" u="sng" dirty="0">
                <a:latin typeface="+mj-lt"/>
              </a:rPr>
              <a:t>Nota: </a:t>
            </a:r>
            <a:r>
              <a:rPr lang="es-ES" sz="1600" dirty="0">
                <a:latin typeface="+mj-lt"/>
              </a:rPr>
              <a:t>La mediana representa el valor de la variable de posición central en un conjunto de datos ordenados. De acuerdo con esta definición el conjunto de datos menores o iguales que la mediana representarán el 50% de los datos, y los que sean mayores que la mediana representarán el otro 50% del total de datos de la muestra. Su cálculo no se ve afectado por valores extremos.</a:t>
            </a:r>
            <a:endParaRPr kumimoji="0" lang="es-ES_tradnl" sz="4400" i="0" u="none" strike="noStrike" cap="none" normalizeH="0" baseline="0" dirty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4931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es-MX" sz="2800" b="1" dirty="0">
                <a:solidFill>
                  <a:schemeClr val="bg1"/>
                </a:solidFill>
              </a:rPr>
              <a:t>EXPECTATIVAS DE LOS ESPECIALISTAS SOBRE LOS PRINCIPALES INDICADORES DE LA ECONOMÍA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61444" name="Rectangle 2"/>
          <p:cNvSpPr>
            <a:spLocks noChangeArrowheads="1"/>
          </p:cNvSpPr>
          <p:nvPr/>
        </p:nvSpPr>
        <p:spPr bwMode="auto">
          <a:xfrm>
            <a:off x="1753646" y="6183933"/>
            <a:ext cx="56367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538163" indent="-538163" algn="ctr"/>
            <a:r>
              <a:rPr lang="es-ES_tradnl" sz="1200" b="1" u="none" dirty="0">
                <a:latin typeface="+mj-lt"/>
              </a:rPr>
              <a:t>Fuente: Banco de México, </a:t>
            </a:r>
            <a:r>
              <a:rPr lang="es-MX" sz="1200" b="1" u="none" dirty="0">
                <a:latin typeface="+mj-lt"/>
              </a:rPr>
              <a:t>Encuesta sobre las expectativas de los especialistas en economía del sector privado: </a:t>
            </a:r>
            <a:r>
              <a:rPr lang="es-MX" sz="1200" b="1" dirty="0">
                <a:latin typeface="+mj-lt"/>
              </a:rPr>
              <a:t>abril </a:t>
            </a:r>
            <a:r>
              <a:rPr lang="es-MX" sz="1200" b="1" u="none" dirty="0">
                <a:latin typeface="+mj-lt"/>
              </a:rPr>
              <a:t>del 2016</a:t>
            </a:r>
            <a:r>
              <a:rPr lang="es-ES_tradnl" sz="1200" b="1" u="none" dirty="0">
                <a:latin typeface="+mj-lt"/>
              </a:rPr>
              <a:t>.</a:t>
            </a:r>
          </a:p>
        </p:txBody>
      </p:sp>
      <p:sp>
        <p:nvSpPr>
          <p:cNvPr id="2" name="1 Rectángulo"/>
          <p:cNvSpPr/>
          <p:nvPr/>
        </p:nvSpPr>
        <p:spPr>
          <a:xfrm>
            <a:off x="3690315" y="1196752"/>
            <a:ext cx="1739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latin typeface="+mj-lt"/>
              </a:rPr>
              <a:t>(Mayo del 2016)</a:t>
            </a:r>
            <a:endParaRPr lang="es-MX" dirty="0">
              <a:latin typeface="+mj-lt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190" y="1566083"/>
            <a:ext cx="5201920" cy="461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8536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r>
              <a:rPr lang="es-MX" sz="2800" b="1" dirty="0">
                <a:solidFill>
                  <a:schemeClr val="bg1"/>
                </a:solidFill>
              </a:rPr>
              <a:t>EXPECTATIVA DE VARIACIÓN ANUAL EN EL </a:t>
            </a:r>
            <a:br>
              <a:rPr lang="es-MX" sz="2800" b="1" dirty="0">
                <a:solidFill>
                  <a:schemeClr val="bg1"/>
                </a:solidFill>
              </a:rPr>
            </a:br>
            <a:r>
              <a:rPr lang="es-MX" sz="2800" b="1" dirty="0">
                <a:solidFill>
                  <a:schemeClr val="bg1"/>
                </a:solidFill>
              </a:rPr>
              <a:t>NUMERO DE TRABAJADORES ASEGURADOS EN EL IMSS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855434" y="1624153"/>
            <a:ext cx="1739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latin typeface="+mj-lt"/>
              </a:rPr>
              <a:t>(Mayo del 2016)</a:t>
            </a:r>
            <a:endParaRPr lang="es-MX" dirty="0">
              <a:latin typeface="+mj-lt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364734" y="5057258"/>
            <a:ext cx="67325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s-ES_tradnl" sz="1400" b="1" u="none" dirty="0">
                <a:latin typeface="+mj-lt"/>
              </a:rPr>
              <a:t>Fuente: Banco de México, </a:t>
            </a:r>
            <a:r>
              <a:rPr lang="es-MX" sz="1400" b="1" u="none" dirty="0">
                <a:latin typeface="+mj-lt"/>
              </a:rPr>
              <a:t>Encuesta sobre las expectativas de los especialistas en economía del sector privado: </a:t>
            </a:r>
            <a:r>
              <a:rPr lang="es-MX" sz="1400" b="1" dirty="0">
                <a:latin typeface="+mj-lt"/>
              </a:rPr>
              <a:t>abril </a:t>
            </a:r>
            <a:r>
              <a:rPr lang="es-MX" sz="1400" b="1" u="none" dirty="0">
                <a:latin typeface="+mj-lt"/>
              </a:rPr>
              <a:t>del 2016</a:t>
            </a:r>
            <a:r>
              <a:rPr lang="es-ES_tradnl" sz="1400" b="1" u="none" dirty="0">
                <a:latin typeface="+mj-lt"/>
              </a:rPr>
              <a:t>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05" y="2330071"/>
            <a:ext cx="8354021" cy="229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244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-1" y="-120261"/>
            <a:ext cx="9144000" cy="1181547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es-MX" sz="2800" b="1" dirty="0">
                <a:solidFill>
                  <a:schemeClr val="bg1"/>
                </a:solidFill>
              </a:rPr>
              <a:t>EXPECTATIVAS DE LA TASA DE </a:t>
            </a:r>
            <a:br>
              <a:rPr lang="es-MX" sz="2800" b="1" dirty="0">
                <a:solidFill>
                  <a:schemeClr val="bg1"/>
                </a:solidFill>
              </a:rPr>
            </a:br>
            <a:r>
              <a:rPr lang="es-MX" sz="2800" b="1" dirty="0">
                <a:solidFill>
                  <a:schemeClr val="bg1"/>
                </a:solidFill>
              </a:rPr>
              <a:t>DESOCUPACIÓN NACIONAL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863050" y="1597914"/>
            <a:ext cx="1739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latin typeface="+mj-lt"/>
              </a:rPr>
              <a:t>(Mayo del 2016)</a:t>
            </a:r>
            <a:endParaRPr lang="es-MX" dirty="0">
              <a:latin typeface="+mj-lt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205708" y="5135783"/>
            <a:ext cx="67325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s-ES_tradnl" sz="1200" b="1" u="none" dirty="0">
                <a:latin typeface="+mj-lt"/>
              </a:rPr>
              <a:t>Fuente: Banco de México, </a:t>
            </a:r>
            <a:r>
              <a:rPr lang="es-MX" sz="1200" b="1" u="none" dirty="0">
                <a:latin typeface="+mj-lt"/>
              </a:rPr>
              <a:t>Encuesta sobre las expectativas de los especialistas en economía del sector privado: abril del 2016</a:t>
            </a:r>
            <a:r>
              <a:rPr lang="es-ES_tradnl" sz="1200" b="1" u="none" dirty="0">
                <a:latin typeface="+mj-lt"/>
              </a:rPr>
              <a:t>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709" y="2096961"/>
            <a:ext cx="6732586" cy="286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8641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es-MX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EXPECTATIVAS SOBRE </a:t>
            </a:r>
            <a:br>
              <a:rPr lang="es-MX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DEFICIT </a:t>
            </a:r>
            <a:r>
              <a:rPr lang="es-MX" sz="2800" b="1" dirty="0">
                <a:solidFill>
                  <a:schemeClr val="bg1"/>
                </a:solidFill>
              </a:rPr>
              <a:t>ECONÓMICO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717876" y="1721841"/>
            <a:ext cx="19133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b="1" dirty="0">
                <a:latin typeface="+mj-lt"/>
              </a:rPr>
              <a:t>(Mayo del 2016)</a:t>
            </a:r>
            <a:endParaRPr lang="es-MX" sz="2000" dirty="0">
              <a:latin typeface="+mj-lt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205708" y="4843309"/>
            <a:ext cx="67325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s-ES_tradnl" sz="1200" b="1" u="none" dirty="0">
                <a:latin typeface="+mj-lt"/>
              </a:rPr>
              <a:t>Fuente: Banco de México, </a:t>
            </a:r>
            <a:r>
              <a:rPr lang="es-MX" sz="1200" b="1" u="none" dirty="0">
                <a:latin typeface="+mj-lt"/>
              </a:rPr>
              <a:t>Encuesta sobre las expectativas de los especialistas en economía del sector privado: </a:t>
            </a:r>
            <a:r>
              <a:rPr lang="es-MX" sz="1200" b="1" dirty="0">
                <a:latin typeface="+mj-lt"/>
              </a:rPr>
              <a:t>abril </a:t>
            </a:r>
            <a:r>
              <a:rPr lang="es-MX" sz="1200" b="1" u="none" dirty="0">
                <a:latin typeface="+mj-lt"/>
              </a:rPr>
              <a:t>del 2016</a:t>
            </a:r>
            <a:r>
              <a:rPr lang="es-ES_tradnl" sz="1200" b="1" u="none" dirty="0">
                <a:latin typeface="+mj-lt"/>
              </a:rPr>
              <a:t>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25" y="2244888"/>
            <a:ext cx="8710560" cy="245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980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es-MX" sz="2800" b="1" dirty="0">
                <a:solidFill>
                  <a:schemeClr val="bg1"/>
                </a:solidFill>
              </a:rPr>
              <a:t>EXPECTATIVAS SOBRE EL </a:t>
            </a:r>
            <a:br>
              <a:rPr lang="es-MX" sz="2800" b="1" dirty="0">
                <a:solidFill>
                  <a:schemeClr val="bg1"/>
                </a:solidFill>
              </a:rPr>
            </a:br>
            <a:r>
              <a:rPr lang="es-MX" sz="2800" b="1" dirty="0">
                <a:solidFill>
                  <a:schemeClr val="bg1"/>
                </a:solidFill>
              </a:rPr>
              <a:t>SECTOR EXTERNO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734956" y="1475851"/>
            <a:ext cx="1739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latin typeface="+mj-lt"/>
              </a:rPr>
              <a:t>(Mayo del 2016)</a:t>
            </a:r>
            <a:endParaRPr lang="es-MX" dirty="0">
              <a:latin typeface="+mj-lt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142099" y="5383891"/>
            <a:ext cx="67325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s-ES_tradnl" sz="1200" b="1" u="none" dirty="0">
                <a:latin typeface="+mj-lt"/>
              </a:rPr>
              <a:t>Fuente: Banco de México, </a:t>
            </a:r>
            <a:r>
              <a:rPr lang="es-MX" sz="1200" b="1" u="none" dirty="0">
                <a:latin typeface="+mj-lt"/>
              </a:rPr>
              <a:t>Encuesta sobre las expectativas de los especialistas en economía del sector privado: </a:t>
            </a:r>
            <a:r>
              <a:rPr lang="es-MX" sz="1200" b="1" dirty="0">
                <a:latin typeface="+mj-lt"/>
              </a:rPr>
              <a:t>abril</a:t>
            </a:r>
            <a:r>
              <a:rPr lang="es-MX" sz="1200" b="1" u="none" dirty="0">
                <a:latin typeface="+mj-lt"/>
              </a:rPr>
              <a:t> del 2016</a:t>
            </a:r>
            <a:r>
              <a:rPr lang="es-ES_tradnl" sz="1200" b="1" u="none" dirty="0">
                <a:latin typeface="+mj-lt"/>
              </a:rPr>
              <a:t>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059" y="1977927"/>
            <a:ext cx="5942173" cy="340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1574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es-MX" sz="3200" b="1" dirty="0">
                <a:solidFill>
                  <a:schemeClr val="bg1"/>
                </a:solidFill>
                <a:effectLst/>
              </a:rPr>
              <a:t>PERCEPCIÓN DEL ENTORNO ECONÓMICO</a:t>
            </a:r>
            <a:endParaRPr lang="es-ES" sz="24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66564" name="Rectangle 2"/>
          <p:cNvSpPr>
            <a:spLocks noChangeArrowheads="1"/>
          </p:cNvSpPr>
          <p:nvPr/>
        </p:nvSpPr>
        <p:spPr bwMode="auto">
          <a:xfrm>
            <a:off x="1204649" y="6073992"/>
            <a:ext cx="67325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s-ES_tradnl" sz="1200" b="1" u="none" dirty="0">
                <a:latin typeface="+mj-lt"/>
              </a:rPr>
              <a:t>Fuente: Banco de México, </a:t>
            </a:r>
            <a:r>
              <a:rPr lang="es-MX" sz="1200" b="1" u="none" dirty="0">
                <a:latin typeface="+mj-lt"/>
              </a:rPr>
              <a:t>Encuesta sobre las expectativas de los especialistas en economía del sector privado: </a:t>
            </a:r>
            <a:r>
              <a:rPr lang="es-MX" sz="1200" b="1" dirty="0">
                <a:latin typeface="+mj-lt"/>
              </a:rPr>
              <a:t>abril</a:t>
            </a:r>
            <a:r>
              <a:rPr lang="es-MX" sz="1200" b="1" u="none" dirty="0">
                <a:latin typeface="+mj-lt"/>
              </a:rPr>
              <a:t> del 2016</a:t>
            </a:r>
            <a:r>
              <a:rPr lang="es-ES_tradnl" sz="1200" b="1" u="none" dirty="0">
                <a:latin typeface="+mj-lt"/>
              </a:rPr>
              <a:t>.</a:t>
            </a:r>
          </a:p>
        </p:txBody>
      </p:sp>
      <p:sp>
        <p:nvSpPr>
          <p:cNvPr id="2" name="1 Rectángulo"/>
          <p:cNvSpPr/>
          <p:nvPr/>
        </p:nvSpPr>
        <p:spPr>
          <a:xfrm>
            <a:off x="3635533" y="1288564"/>
            <a:ext cx="19133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b="1" dirty="0">
                <a:latin typeface="+mj-lt"/>
              </a:rPr>
              <a:t>(Mayo del 2016)</a:t>
            </a:r>
            <a:endParaRPr lang="es-MX" sz="2000" dirty="0">
              <a:latin typeface="+mj-lt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204649" y="5203371"/>
            <a:ext cx="673258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/>
            <a:r>
              <a:rPr lang="es-MX" sz="1100" dirty="0"/>
              <a:t>1\ Pregunta en la Encuesta: ¿Cómo considera que evolucione el clima de negocios para las actividades productivas del sector privado en los próximos seis meses en comparación con los pasados seis meses? </a:t>
            </a:r>
          </a:p>
          <a:p>
            <a:pPr marL="174625" indent="-174625"/>
            <a:r>
              <a:rPr lang="es-MX" sz="1100" dirty="0"/>
              <a:t>2\ Tomando en cuenta el entorno económico-financiero actual: ¿Considera usted que actualmente la economía del país está mejor que hace un año? </a:t>
            </a:r>
          </a:p>
          <a:p>
            <a:pPr marL="174625" indent="-174625"/>
            <a:r>
              <a:rPr lang="es-MX" sz="1100" dirty="0"/>
              <a:t>3\ ¿Cómo considera que sea la coyuntura actual de las empresas para efectuar inversiones?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316" y="1780485"/>
            <a:ext cx="5994390" cy="333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675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0"/>
            <a:ext cx="9144000" cy="1181547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es-MX" sz="2800" b="1" dirty="0">
                <a:solidFill>
                  <a:schemeClr val="bg1"/>
                </a:solidFill>
                <a:effectLst/>
              </a:rPr>
              <a:t>PRONÓSTICO DE LA VARIACIÓN</a:t>
            </a:r>
            <a:br>
              <a:rPr lang="es-MX" sz="2800" b="1" dirty="0">
                <a:solidFill>
                  <a:schemeClr val="bg1"/>
                </a:solidFill>
                <a:effectLst/>
              </a:rPr>
            </a:br>
            <a:r>
              <a:rPr lang="es-MX" sz="2800" b="1" dirty="0">
                <a:solidFill>
                  <a:schemeClr val="bg1"/>
                </a:solidFill>
                <a:effectLst/>
              </a:rPr>
              <a:t> DEL PIB DE ESTADOS UNIDOS</a:t>
            </a:r>
            <a:endParaRPr lang="es-ES" sz="20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67588" name="Rectangle 2"/>
          <p:cNvSpPr>
            <a:spLocks noChangeArrowheads="1"/>
          </p:cNvSpPr>
          <p:nvPr/>
        </p:nvSpPr>
        <p:spPr bwMode="auto">
          <a:xfrm>
            <a:off x="1045693" y="4936472"/>
            <a:ext cx="69986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s-ES_tradnl" sz="1400" b="1" u="none" dirty="0">
                <a:latin typeface="+mj-lt"/>
              </a:rPr>
              <a:t>Fuente: Banco de México, </a:t>
            </a:r>
            <a:r>
              <a:rPr lang="es-MX" sz="1400" b="1" u="none" dirty="0">
                <a:latin typeface="+mj-lt"/>
              </a:rPr>
              <a:t>Encuesta sobre las expectativas de los especialistas en economía del sector privado: </a:t>
            </a:r>
            <a:r>
              <a:rPr lang="es-MX" sz="1400" b="1" dirty="0">
                <a:latin typeface="+mj-lt"/>
              </a:rPr>
              <a:t>Abril </a:t>
            </a:r>
            <a:r>
              <a:rPr lang="es-MX" sz="1400" b="1" u="none" dirty="0">
                <a:latin typeface="+mj-lt"/>
              </a:rPr>
              <a:t>del 2016</a:t>
            </a:r>
            <a:r>
              <a:rPr lang="es-ES_tradnl" sz="1400" b="1" u="none" dirty="0">
                <a:latin typeface="+mj-lt"/>
              </a:rPr>
              <a:t>.</a:t>
            </a:r>
          </a:p>
        </p:txBody>
      </p:sp>
      <p:sp>
        <p:nvSpPr>
          <p:cNvPr id="2" name="1 Rectángulo"/>
          <p:cNvSpPr/>
          <p:nvPr/>
        </p:nvSpPr>
        <p:spPr>
          <a:xfrm>
            <a:off x="3580632" y="1971090"/>
            <a:ext cx="19133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b="1" dirty="0">
                <a:latin typeface="+mj-lt"/>
              </a:rPr>
              <a:t>(Mayo del 2016)</a:t>
            </a:r>
            <a:endParaRPr lang="es-MX" sz="2000" dirty="0">
              <a:latin typeface="+mj-lt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692" y="2606456"/>
            <a:ext cx="7003351" cy="200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7664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15"/>
          <p:cNvSpPr>
            <a:spLocks noGrp="1" noChangeArrowheads="1"/>
          </p:cNvSpPr>
          <p:nvPr>
            <p:ph type="ctrTitle"/>
          </p:nvPr>
        </p:nvSpPr>
        <p:spPr bwMode="ltGray">
          <a:prstGeom prst="rect">
            <a:avLst/>
          </a:prstGeom>
          <a:noFill/>
        </p:spPr>
        <p:txBody>
          <a:bodyPr>
            <a:normAutofit/>
          </a:bodyPr>
          <a:lstStyle/>
          <a:p>
            <a:pPr eaLnBrk="1" hangingPunct="1"/>
            <a:r>
              <a:rPr lang="es-MX" sz="3600" b="1" i="0" dirty="0"/>
              <a:t>III. INDICADORES SECTORIALES</a:t>
            </a:r>
            <a:br>
              <a:rPr lang="es-MX" sz="3600" b="1" i="0" dirty="0"/>
            </a:br>
            <a:r>
              <a:rPr lang="es-MX" sz="3600" b="1" i="0" dirty="0"/>
              <a:t>PARA MÉXICO</a:t>
            </a:r>
            <a:endParaRPr lang="es-ES" sz="3600" b="1" i="0" dirty="0"/>
          </a:p>
        </p:txBody>
      </p:sp>
    </p:spTree>
    <p:extLst>
      <p:ext uri="{BB962C8B-B14F-4D97-AF65-F5344CB8AC3E}">
        <p14:creationId xmlns:p14="http://schemas.microsoft.com/office/powerpoint/2010/main" val="172361223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41"/>
          <p:cNvSpPr>
            <a:spLocks noChangeArrowheads="1"/>
          </p:cNvSpPr>
          <p:nvPr/>
        </p:nvSpPr>
        <p:spPr bwMode="ltGray">
          <a:xfrm>
            <a:off x="-36512" y="2060848"/>
            <a:ext cx="9180513" cy="18669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/>
            <a:endParaRPr lang="es-ES_tradnl" sz="3200" b="1" u="none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sz="3600" i="0" dirty="0"/>
              <a:t>1.- EVOLUCIÓN DEL </a:t>
            </a:r>
            <a:br>
              <a:rPr lang="es-ES_tradnl" sz="3600" i="0" dirty="0"/>
            </a:br>
            <a:r>
              <a:rPr lang="es-ES_tradnl" sz="3600" i="0" dirty="0"/>
              <a:t>PIB AGROALIMENTARIO</a:t>
            </a:r>
            <a:br>
              <a:rPr lang="es-ES_tradnl" sz="4000" i="0" dirty="0"/>
            </a:br>
            <a:endParaRPr lang="es-MX" sz="4000" i="0" dirty="0"/>
          </a:p>
        </p:txBody>
      </p:sp>
    </p:spTree>
    <p:extLst>
      <p:ext uri="{BB962C8B-B14F-4D97-AF65-F5344CB8AC3E}">
        <p14:creationId xmlns:p14="http://schemas.microsoft.com/office/powerpoint/2010/main" val="355943109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1775764" y="1574197"/>
            <a:ext cx="59766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</a:rPr>
              <a:t>(Variación porcentual anual acumulada del PIB a precios de 2008)</a:t>
            </a:r>
            <a:endParaRPr kumimoji="0" lang="es-E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</a:endParaRP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683421" y="6097222"/>
            <a:ext cx="77771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pitchFamily="34" charset="-128"/>
              </a:rPr>
              <a:t>INEGI: Sistema de Cuentas Nacionales de México; se refiere al agregado solamente de las actividades económicas  “Agrícola” y “Ganadera”, para reflejar el comportamiento del sector agropecuario.</a:t>
            </a:r>
            <a:endParaRPr kumimoji="0" lang="es-ES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</a:endParaRPr>
          </a:p>
        </p:txBody>
      </p:sp>
      <p:sp>
        <p:nvSpPr>
          <p:cNvPr id="9" name="Text Box 3"/>
          <p:cNvSpPr txBox="1"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r>
              <a:rPr lang="es-ES_tradnl" sz="2800" b="1" u="none" dirty="0">
                <a:solidFill>
                  <a:srgbClr val="FFFFFF"/>
                </a:solidFill>
                <a:effectLst/>
                <a:latin typeface="+mj-lt"/>
                <a:cs typeface="Calibri" pitchFamily="34" charset="0"/>
              </a:rPr>
              <a:t>PIB AGROPECUARIO </a:t>
            </a:r>
          </a:p>
          <a:p>
            <a:r>
              <a:rPr lang="es-ES_tradnl" sz="2800" b="1" u="none" dirty="0">
                <a:solidFill>
                  <a:srgbClr val="FFFFFF"/>
                </a:solidFill>
                <a:effectLst/>
                <a:latin typeface="+mj-lt"/>
                <a:cs typeface="Calibri" pitchFamily="34" charset="0"/>
              </a:rPr>
              <a:t>(2004 AL PRIMER TRIMESTRE DEL 2016)</a:t>
            </a:r>
            <a:endParaRPr lang="es-ES" sz="2800" b="1" u="none" dirty="0">
              <a:solidFill>
                <a:srgbClr val="FFFFFF"/>
              </a:solidFill>
              <a:effectLst/>
              <a:latin typeface="+mj-lt"/>
              <a:cs typeface="Calibri" pitchFamily="34" charset="0"/>
            </a:endParaRPr>
          </a:p>
        </p:txBody>
      </p:sp>
      <p:graphicFrame>
        <p:nvGraphicFramePr>
          <p:cNvPr id="8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6525869"/>
              </p:ext>
            </p:extLst>
          </p:nvPr>
        </p:nvGraphicFramePr>
        <p:xfrm>
          <a:off x="573088" y="1820863"/>
          <a:ext cx="7953375" cy="416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94" name="Worksheet" r:id="rId4" imgW="6848328" imgH="3495651" progId="Excel.Sheet.8">
                  <p:embed/>
                </p:oleObj>
              </mc:Choice>
              <mc:Fallback>
                <p:oleObj name="Worksheet" r:id="rId4" imgW="6848328" imgH="3495651" progId="Excel.Sheet.8">
                  <p:embed/>
                  <p:pic>
                    <p:nvPicPr>
                      <p:cNvPr id="8" name="Gráfico 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088" y="1820863"/>
                        <a:ext cx="7953375" cy="416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650138"/>
      </p:ext>
    </p:extLst>
  </p:cSld>
  <p:clrMapOvr>
    <a:masterClrMapping/>
  </p:clrMapOvr>
  <p:transition>
    <p:random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2812363" y="1610765"/>
            <a:ext cx="374441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</a:rPr>
              <a:t>(Variación porcentual anual acumulada del PIB a precios de 2008)</a:t>
            </a:r>
            <a:endParaRPr kumimoji="0" lang="es-E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</a:endParaRPr>
          </a:p>
        </p:txBody>
      </p:sp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1570336" y="6181486"/>
            <a:ext cx="7272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pitchFamily="34" charset="-128"/>
              </a:rPr>
              <a:t>INEGI: Sistema de Cuentas Nacionales de México; se refiere al agregado de las actividades económicas de la “Industria Alimentaria” y la “Industria de las Bebidas y del Tabaco”</a:t>
            </a:r>
            <a:endParaRPr kumimoji="0" lang="es-ES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</a:endParaRPr>
          </a:p>
        </p:txBody>
      </p:sp>
      <p:sp>
        <p:nvSpPr>
          <p:cNvPr id="9" name="Text Box 3"/>
          <p:cNvSpPr txBox="1"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r>
              <a:rPr lang="es-ES_tradnl" sz="2400" b="1" u="none" dirty="0">
                <a:solidFill>
                  <a:srgbClr val="FFFFFF"/>
                </a:solidFill>
                <a:effectLst/>
                <a:latin typeface="+mj-lt"/>
                <a:cs typeface="Calibri" pitchFamily="34" charset="0"/>
              </a:rPr>
              <a:t>PIB AGROINDUSTRIAL </a:t>
            </a:r>
          </a:p>
          <a:p>
            <a:r>
              <a:rPr lang="es-ES_tradnl" sz="2400" b="1" u="none" dirty="0">
                <a:solidFill>
                  <a:srgbClr val="FFFFFF"/>
                </a:solidFill>
                <a:effectLst/>
                <a:latin typeface="+mj-lt"/>
                <a:cs typeface="Calibri" pitchFamily="34" charset="0"/>
              </a:rPr>
              <a:t>(2004 AL PRIMER TRIMESTRE 2016)</a:t>
            </a:r>
            <a:endParaRPr lang="es-ES" sz="2400" b="1" u="none" dirty="0">
              <a:solidFill>
                <a:srgbClr val="FFFFFF"/>
              </a:solidFill>
              <a:effectLst/>
              <a:latin typeface="+mj-lt"/>
              <a:cs typeface="Calibri" pitchFamily="34" charset="0"/>
            </a:endParaRPr>
          </a:p>
        </p:txBody>
      </p:sp>
      <p:graphicFrame>
        <p:nvGraphicFramePr>
          <p:cNvPr id="6" name="Gráfico 3"/>
          <p:cNvGraphicFramePr>
            <a:graphicFrameLocks/>
          </p:cNvGraphicFramePr>
          <p:nvPr>
            <p:extLst/>
          </p:nvPr>
        </p:nvGraphicFramePr>
        <p:xfrm>
          <a:off x="381000" y="2284413"/>
          <a:ext cx="8469313" cy="329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517" name="Worksheet" r:id="rId4" imgW="8477294" imgH="3295611" progId="Excel.Sheet.8">
                  <p:embed/>
                </p:oleObj>
              </mc:Choice>
              <mc:Fallback>
                <p:oleObj name="Worksheet" r:id="rId4" imgW="8477294" imgH="3295611" progId="Excel.Sheet.8">
                  <p:embed/>
                  <p:pic>
                    <p:nvPicPr>
                      <p:cNvPr id="6" name="Gráfico 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284413"/>
                        <a:ext cx="8469313" cy="3290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8403988"/>
      </p:ext>
    </p:extLst>
  </p:cSld>
  <p:clrMapOvr>
    <a:masterClrMapping/>
  </p:clrMapOvr>
  <p:transition>
    <p:random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Text Box 3"/>
          <p:cNvSpPr txBox="1">
            <a:spLocks noChangeArrowheads="1"/>
          </p:cNvSpPr>
          <p:nvPr/>
        </p:nvSpPr>
        <p:spPr bwMode="ltGray">
          <a:xfrm>
            <a:off x="0" y="44624"/>
            <a:ext cx="9144000" cy="880286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S PGothic" pitchFamily="34" charset="-128"/>
                <a:cs typeface="Calibri" pitchFamily="34" charset="0"/>
              </a:rPr>
              <a:t>PIB AGROINDUSTRIAL </a:t>
            </a:r>
          </a:p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S PGothic" pitchFamily="34" charset="-128"/>
                <a:cs typeface="Calibri" pitchFamily="34" charset="0"/>
              </a:rPr>
              <a:t>(DESAGREGADO; AL PRIMER TRIMESTRE DEL 2016)</a:t>
            </a:r>
            <a:endParaRPr kumimoji="0" lang="es-ES" sz="2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2411761" y="1486529"/>
            <a:ext cx="44644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</a:rPr>
              <a:t>(Variación porcentual anual acumulada del PIB a precios de 2008)</a:t>
            </a:r>
            <a:endParaRPr kumimoji="0" lang="es-E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</a:endParaRPr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395537" y="6309324"/>
            <a:ext cx="38164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pitchFamily="34" charset="-128"/>
              </a:rPr>
              <a:t>INEGI: Sistema de Cuentas Nacionales de México</a:t>
            </a:r>
            <a:endParaRPr kumimoji="0" lang="es-ES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</a:endParaRPr>
          </a:p>
        </p:txBody>
      </p:sp>
      <p:graphicFrame>
        <p:nvGraphicFramePr>
          <p:cNvPr id="4" name="Gráfico 3"/>
          <p:cNvGraphicFramePr/>
          <p:nvPr>
            <p:extLst/>
          </p:nvPr>
        </p:nvGraphicFramePr>
        <p:xfrm>
          <a:off x="113700" y="2132856"/>
          <a:ext cx="8922796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8173844" y="1918010"/>
            <a:ext cx="862652" cy="4148253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643708"/>
      </p:ext>
    </p:extLst>
  </p:cSld>
  <p:clrMapOvr>
    <a:masterClrMapping/>
  </p:clrMapOvr>
  <p:transition>
    <p:random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1 Título"/>
          <p:cNvSpPr>
            <a:spLocks noGrp="1"/>
          </p:cNvSpPr>
          <p:nvPr>
            <p:ph type="ctr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3600" b="1" i="0" dirty="0">
                <a:cs typeface="Arial" charset="0"/>
              </a:rPr>
              <a:t>2. BALANZA COMERCIAL</a:t>
            </a:r>
            <a:br>
              <a:rPr lang="es-MX" sz="3600" b="1" i="0" dirty="0">
                <a:cs typeface="Arial" charset="0"/>
              </a:rPr>
            </a:br>
            <a:r>
              <a:rPr lang="es-MX" sz="3600" b="1" i="0" dirty="0">
                <a:cs typeface="Arial" charset="0"/>
              </a:rPr>
              <a:t>  AGROALIMENTARIA</a:t>
            </a:r>
          </a:p>
        </p:txBody>
      </p:sp>
    </p:spTree>
    <p:extLst>
      <p:ext uri="{BB962C8B-B14F-4D97-AF65-F5344CB8AC3E}">
        <p14:creationId xmlns:p14="http://schemas.microsoft.com/office/powerpoint/2010/main" val="34579044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2960222619"/>
              </p:ext>
            </p:extLst>
          </p:nvPr>
        </p:nvGraphicFramePr>
        <p:xfrm>
          <a:off x="231170" y="1623627"/>
          <a:ext cx="8681663" cy="4582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268" name="Text Box 4"/>
          <p:cNvSpPr txBox="1">
            <a:spLocks noChangeArrowheads="1"/>
          </p:cNvSpPr>
          <p:nvPr/>
        </p:nvSpPr>
        <p:spPr bwMode="invGray">
          <a:xfrm>
            <a:off x="1336561" y="6324452"/>
            <a:ext cx="483393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es-MX" sz="1050" u="none" dirty="0">
                <a:solidFill>
                  <a:srgbClr val="000000"/>
                </a:solidFill>
                <a:latin typeface="Calibri"/>
              </a:rPr>
              <a:t>Fuente: 2003-2009 .-  </a:t>
            </a:r>
            <a:r>
              <a:rPr lang="es-MX" sz="1050" u="none" dirty="0" err="1">
                <a:solidFill>
                  <a:srgbClr val="000000"/>
                </a:solidFill>
                <a:latin typeface="Calibri"/>
              </a:rPr>
              <a:t>World</a:t>
            </a:r>
            <a:r>
              <a:rPr lang="es-MX" sz="1050" u="none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MX" sz="1050" u="none" dirty="0" err="1">
                <a:solidFill>
                  <a:srgbClr val="000000"/>
                </a:solidFill>
                <a:latin typeface="Calibri"/>
              </a:rPr>
              <a:t>Trade</a:t>
            </a:r>
            <a:r>
              <a:rPr lang="es-MX" sz="1050" u="none" dirty="0">
                <a:solidFill>
                  <a:srgbClr val="000000"/>
                </a:solidFill>
                <a:latin typeface="Calibri"/>
              </a:rPr>
              <a:t> Atlas. 2010-2016.- Global </a:t>
            </a:r>
            <a:r>
              <a:rPr lang="es-MX" sz="1050" u="none" dirty="0" err="1">
                <a:solidFill>
                  <a:srgbClr val="000000"/>
                </a:solidFill>
                <a:latin typeface="Calibri"/>
              </a:rPr>
              <a:t>Trade</a:t>
            </a:r>
            <a:r>
              <a:rPr lang="es-MX" sz="1050" u="none" dirty="0">
                <a:solidFill>
                  <a:srgbClr val="000000"/>
                </a:solidFill>
                <a:latin typeface="Calibri"/>
              </a:rPr>
              <a:t> Atlas  </a:t>
            </a:r>
            <a:endParaRPr lang="es-ES" sz="1050" u="none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330216" y="6087922"/>
            <a:ext cx="185178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es-MX" sz="1050" u="none" dirty="0">
                <a:solidFill>
                  <a:srgbClr val="000000"/>
                </a:solidFill>
                <a:latin typeface="Calibri"/>
              </a:rPr>
              <a:t>Nota: Excluye Sector Pesquero</a:t>
            </a:r>
          </a:p>
        </p:txBody>
      </p:sp>
      <p:sp>
        <p:nvSpPr>
          <p:cNvPr id="11270" name="Oval 4"/>
          <p:cNvSpPr>
            <a:spLocks noChangeArrowheads="1"/>
          </p:cNvSpPr>
          <p:nvPr/>
        </p:nvSpPr>
        <p:spPr bwMode="auto">
          <a:xfrm>
            <a:off x="7490012" y="1623627"/>
            <a:ext cx="1211192" cy="1415408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>
              <a:defRPr/>
            </a:pPr>
            <a:endParaRPr lang="es-MX" dirty="0">
              <a:solidFill>
                <a:srgbClr val="000000"/>
              </a:solidFill>
              <a:latin typeface="Constantia" pitchFamily="18" charset="0"/>
            </a:endParaRPr>
          </a:p>
        </p:txBody>
      </p:sp>
      <p:sp>
        <p:nvSpPr>
          <p:cNvPr id="8" name="Text Box 2"/>
          <p:cNvSpPr txBox="1"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>
              <a:defRPr/>
            </a:pPr>
            <a:r>
              <a:rPr lang="es-ES_tradnl" sz="2400" b="1" u="none" dirty="0">
                <a:solidFill>
                  <a:srgbClr val="FFFFFF"/>
                </a:solidFill>
                <a:effectLst/>
                <a:latin typeface="+mj-lt"/>
                <a:cs typeface="Calibri" pitchFamily="34" charset="0"/>
              </a:rPr>
              <a:t>BALANZA COMERCIAL AGROALIMENTARIA</a:t>
            </a:r>
          </a:p>
          <a:p>
            <a:pPr>
              <a:defRPr/>
            </a:pPr>
            <a:r>
              <a:rPr lang="es-ES_tradnl" sz="2400" b="1" u="none" dirty="0">
                <a:solidFill>
                  <a:srgbClr val="FFFFFF"/>
                </a:solidFill>
                <a:effectLst/>
                <a:latin typeface="+mj-lt"/>
                <a:cs typeface="Calibri" pitchFamily="34" charset="0"/>
              </a:rPr>
              <a:t>(A MARZO DEL 2016; MILLONES DE DÓLARES)</a:t>
            </a:r>
            <a:endParaRPr lang="es-ES" sz="2400" b="1" u="none" dirty="0">
              <a:solidFill>
                <a:srgbClr val="FFFFFF"/>
              </a:solidFill>
              <a:effectLst/>
              <a:latin typeface="+mj-lt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02519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 bwMode="ltGray">
          <a:noFill/>
        </p:spPr>
        <p:txBody>
          <a:bodyPr/>
          <a:lstStyle/>
          <a:p>
            <a:r>
              <a:rPr lang="es-MX" sz="2400" b="1" dirty="0">
                <a:solidFill>
                  <a:schemeClr val="bg1"/>
                </a:solidFill>
                <a:cs typeface="Calibri" pitchFamily="34" charset="0"/>
              </a:rPr>
              <a:t>COMERCIO EXTERIOR AGROALIMENTARIO DE MÉXICO </a:t>
            </a:r>
            <a:br>
              <a:rPr lang="es-MX" sz="2400" b="1" dirty="0">
                <a:solidFill>
                  <a:schemeClr val="bg1"/>
                </a:solidFill>
                <a:cs typeface="Calibri" pitchFamily="34" charset="0"/>
              </a:rPr>
            </a:br>
            <a:r>
              <a:rPr lang="es-MX" sz="2400" b="1" dirty="0">
                <a:solidFill>
                  <a:schemeClr val="bg1"/>
                </a:solidFill>
                <a:cs typeface="Calibri" pitchFamily="34" charset="0"/>
              </a:rPr>
              <a:t>A MARZO 2015 - 2016</a:t>
            </a:r>
          </a:p>
        </p:txBody>
      </p:sp>
      <p:sp>
        <p:nvSpPr>
          <p:cNvPr id="2" name="1 Rectángulo"/>
          <p:cNvSpPr/>
          <p:nvPr/>
        </p:nvSpPr>
        <p:spPr>
          <a:xfrm>
            <a:off x="3291295" y="1276199"/>
            <a:ext cx="25614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solidFill>
                  <a:prstClr val="black"/>
                </a:solidFill>
                <a:cs typeface="Calibri" pitchFamily="34" charset="0"/>
              </a:rPr>
              <a:t>(MILLONES DE DÓLARES)</a:t>
            </a:r>
            <a:endParaRPr lang="es-MX" dirty="0">
              <a:solidFill>
                <a:prstClr val="black"/>
              </a:solidFill>
            </a:endParaRPr>
          </a:p>
        </p:txBody>
      </p:sp>
      <p:graphicFrame>
        <p:nvGraphicFramePr>
          <p:cNvPr id="5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6961207"/>
              </p:ext>
            </p:extLst>
          </p:nvPr>
        </p:nvGraphicFramePr>
        <p:xfrm>
          <a:off x="379412" y="1724977"/>
          <a:ext cx="8385175" cy="481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545" name="Worksheet" r:id="rId3" imgW="7001058" imgH="4000359" progId="Excel.Sheet.8">
                  <p:embed/>
                </p:oleObj>
              </mc:Choice>
              <mc:Fallback>
                <p:oleObj name="Worksheet" r:id="rId3" imgW="7001058" imgH="4000359" progId="Excel.Sheet.8">
                  <p:embed/>
                  <p:pic>
                    <p:nvPicPr>
                      <p:cNvPr id="0" name="Picture 4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412" y="1724977"/>
                        <a:ext cx="8385175" cy="481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360628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2500" b="1" dirty="0">
                <a:solidFill>
                  <a:schemeClr val="bg1"/>
                </a:solidFill>
                <a:effectLst/>
              </a:rPr>
              <a:t>COMERCIO EXTERIOR AGROALIMENTARIO DE MÉXICO</a:t>
            </a:r>
            <a:br>
              <a:rPr lang="es-MX" sz="2500" b="1" dirty="0">
                <a:solidFill>
                  <a:schemeClr val="bg1"/>
                </a:solidFill>
                <a:effectLst/>
              </a:rPr>
            </a:br>
            <a:r>
              <a:rPr lang="es-MX" sz="2500" b="1" dirty="0">
                <a:solidFill>
                  <a:schemeClr val="bg1"/>
                </a:solidFill>
                <a:effectLst/>
              </a:rPr>
              <a:t>ENERO – </a:t>
            </a:r>
            <a:r>
              <a:rPr lang="es-MX" sz="2500" b="1" dirty="0">
                <a:effectLst/>
              </a:rPr>
              <a:t>MARZO</a:t>
            </a:r>
            <a:r>
              <a:rPr lang="es-MX" sz="2500" b="1" dirty="0">
                <a:solidFill>
                  <a:schemeClr val="bg1"/>
                </a:solidFill>
                <a:effectLst/>
              </a:rPr>
              <a:t> 2015-2016</a:t>
            </a:r>
          </a:p>
        </p:txBody>
      </p:sp>
      <p:sp>
        <p:nvSpPr>
          <p:cNvPr id="2" name="1 Rectángulo"/>
          <p:cNvSpPr/>
          <p:nvPr/>
        </p:nvSpPr>
        <p:spPr>
          <a:xfrm>
            <a:off x="3259767" y="1289828"/>
            <a:ext cx="2579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solidFill>
                  <a:prstClr val="black"/>
                </a:solidFill>
                <a:latin typeface="Constantia" pitchFamily="18" charset="0"/>
              </a:rPr>
              <a:t>(</a:t>
            </a:r>
            <a:r>
              <a:rPr lang="es-MX" b="1" dirty="0">
                <a:solidFill>
                  <a:prstClr val="black"/>
                </a:solidFill>
              </a:rPr>
              <a:t>MILLONES DE DÓLARES)</a:t>
            </a:r>
            <a:endParaRPr lang="es-MX" dirty="0">
              <a:solidFill>
                <a:prstClr val="black"/>
              </a:solidFill>
            </a:endParaRPr>
          </a:p>
        </p:txBody>
      </p:sp>
      <p:graphicFrame>
        <p:nvGraphicFramePr>
          <p:cNvPr id="5" name="Object 7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419234654"/>
              </p:ext>
            </p:extLst>
          </p:nvPr>
        </p:nvGraphicFramePr>
        <p:xfrm>
          <a:off x="323851" y="1635898"/>
          <a:ext cx="8642350" cy="4887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599" name="Worksheet" r:id="rId3" imgW="8519231" imgH="4808377" progId="Excel.Sheet.8">
                  <p:embed/>
                </p:oleObj>
              </mc:Choice>
              <mc:Fallback>
                <p:oleObj name="Worksheet" r:id="rId3" imgW="8519231" imgH="4808377" progId="Excel.Sheet.8">
                  <p:embed/>
                  <p:pic>
                    <p:nvPicPr>
                      <p:cNvPr id="6" name="Object 7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1" y="1635898"/>
                        <a:ext cx="8642350" cy="488714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46082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>
                <a:solidFill>
                  <a:schemeClr val="bg1"/>
                </a:solidFill>
                <a:effectLst/>
                <a:cs typeface="Calibri" pitchFamily="34" charset="0"/>
              </a:rPr>
              <a:t>COMERCIO EXTERIOR AGROALIMENTARIO DE MÉXICO </a:t>
            </a:r>
            <a:br>
              <a:rPr lang="es-MX" sz="2400" b="1" dirty="0">
                <a:solidFill>
                  <a:schemeClr val="bg1"/>
                </a:solidFill>
                <a:effectLst/>
                <a:cs typeface="Calibri" pitchFamily="34" charset="0"/>
              </a:rPr>
            </a:br>
            <a:r>
              <a:rPr lang="es-MX" sz="2400" b="1" dirty="0">
                <a:solidFill>
                  <a:schemeClr val="bg1"/>
                </a:solidFill>
                <a:effectLst/>
                <a:cs typeface="Calibri" pitchFamily="34" charset="0"/>
              </a:rPr>
              <a:t>ENERO – MARZO 2015-2016</a:t>
            </a:r>
          </a:p>
        </p:txBody>
      </p:sp>
      <p:sp>
        <p:nvSpPr>
          <p:cNvPr id="2" name="1 Rectángulo"/>
          <p:cNvSpPr/>
          <p:nvPr/>
        </p:nvSpPr>
        <p:spPr>
          <a:xfrm>
            <a:off x="3291296" y="1148946"/>
            <a:ext cx="25614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solidFill>
                  <a:prstClr val="black"/>
                </a:solidFill>
                <a:cs typeface="Calibri" pitchFamily="34" charset="0"/>
              </a:rPr>
              <a:t>(MILLONES DE DÓLARES)</a:t>
            </a:r>
            <a:endParaRPr lang="es-MX" dirty="0">
              <a:solidFill>
                <a:prstClr val="black"/>
              </a:solidFill>
            </a:endParaRPr>
          </a:p>
        </p:txBody>
      </p:sp>
      <p:graphicFrame>
        <p:nvGraphicFramePr>
          <p:cNvPr id="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0249486"/>
              </p:ext>
            </p:extLst>
          </p:nvPr>
        </p:nvGraphicFramePr>
        <p:xfrm>
          <a:off x="447676" y="1520825"/>
          <a:ext cx="8147050" cy="459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573" name="Worksheet" r:id="rId3" imgW="7528702" imgH="4244183" progId="Excel.Sheet.8">
                  <p:embed/>
                </p:oleObj>
              </mc:Choice>
              <mc:Fallback>
                <p:oleObj name="Worksheet" r:id="rId3" imgW="7528702" imgH="4244183" progId="Excel.Sheet.8">
                  <p:embed/>
                  <p:pic>
                    <p:nvPicPr>
                      <p:cNvPr id="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6" y="1520825"/>
                        <a:ext cx="8147050" cy="45935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44495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1 Título"/>
          <p:cNvSpPr>
            <a:spLocks noGrp="1"/>
          </p:cNvSpPr>
          <p:nvPr>
            <p:ph type="ctr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3200" b="1" i="0" dirty="0">
                <a:cs typeface="Arial" charset="0"/>
              </a:rPr>
              <a:t>3. FINANCIAMIENTO E INVERSIÓN EXTRANJERA DIRECTA</a:t>
            </a:r>
          </a:p>
        </p:txBody>
      </p:sp>
    </p:spTree>
    <p:extLst>
      <p:ext uri="{BB962C8B-B14F-4D97-AF65-F5344CB8AC3E}">
        <p14:creationId xmlns:p14="http://schemas.microsoft.com/office/powerpoint/2010/main" val="35163245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>
                <a:solidFill>
                  <a:schemeClr val="bg1"/>
                </a:solidFill>
                <a:cs typeface="Calibri" pitchFamily="34" charset="0"/>
              </a:rPr>
              <a:t>SALDOS DE CARTERA AL SECTOR AGROALIMENTARIO</a:t>
            </a:r>
            <a:br>
              <a:rPr lang="es-MX" sz="2400" b="1" dirty="0">
                <a:solidFill>
                  <a:schemeClr val="bg1"/>
                </a:solidFill>
                <a:cs typeface="Calibri" pitchFamily="34" charset="0"/>
              </a:rPr>
            </a:br>
            <a:r>
              <a:rPr lang="es-MX" sz="2000" b="1" dirty="0">
                <a:solidFill>
                  <a:schemeClr val="bg1"/>
                </a:solidFill>
                <a:cs typeface="Calibri" pitchFamily="34" charset="0"/>
              </a:rPr>
              <a:t> (AL ÚLTIMO DÍA DE CADA AÑO; A </a:t>
            </a:r>
            <a:r>
              <a:rPr lang="es-MX" sz="2000" b="1" dirty="0">
                <a:cs typeface="Calibri" pitchFamily="34" charset="0"/>
              </a:rPr>
              <a:t> ABRIL D</a:t>
            </a:r>
            <a:r>
              <a:rPr lang="es-MX" sz="2000" b="1" dirty="0">
                <a:solidFill>
                  <a:schemeClr val="bg1"/>
                </a:solidFill>
                <a:cs typeface="Calibri" pitchFamily="34" charset="0"/>
              </a:rPr>
              <a:t>EL 2016)</a:t>
            </a:r>
          </a:p>
        </p:txBody>
      </p:sp>
      <p:sp>
        <p:nvSpPr>
          <p:cNvPr id="79875" name="Text Box 5"/>
          <p:cNvSpPr txBox="1">
            <a:spLocks noChangeArrowheads="1"/>
          </p:cNvSpPr>
          <p:nvPr/>
        </p:nvSpPr>
        <p:spPr bwMode="auto">
          <a:xfrm>
            <a:off x="1214910" y="6240664"/>
            <a:ext cx="23230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/>
            <a:r>
              <a:rPr lang="es-MX" b="1" u="none" dirty="0">
                <a:latin typeface="+mj-lt"/>
              </a:rPr>
              <a:t>Fuente: Banco de México</a:t>
            </a:r>
            <a:endParaRPr lang="es-ES" b="1" u="none" dirty="0">
              <a:latin typeface="+mj-lt"/>
            </a:endParaRPr>
          </a:p>
        </p:txBody>
      </p:sp>
      <p:graphicFrame>
        <p:nvGraphicFramePr>
          <p:cNvPr id="79877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7958904"/>
              </p:ext>
            </p:extLst>
          </p:nvPr>
        </p:nvGraphicFramePr>
        <p:xfrm>
          <a:off x="61913" y="1816100"/>
          <a:ext cx="8894762" cy="459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90" name="Worksheet" r:id="rId3" imgW="4610277" imgH="2163876" progId="Excel.Sheet.8">
                  <p:embed/>
                </p:oleObj>
              </mc:Choice>
              <mc:Fallback>
                <p:oleObj name="Worksheet" r:id="rId3" imgW="4610277" imgH="2163876" progId="Excel.Sheet.8">
                  <p:embed/>
                  <p:pic>
                    <p:nvPicPr>
                      <p:cNvPr id="0" name="Picture 541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13" y="1816100"/>
                        <a:ext cx="8894762" cy="4592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78" name="Rectangle 7"/>
          <p:cNvSpPr>
            <a:spLocks noChangeArrowheads="1"/>
          </p:cNvSpPr>
          <p:nvPr/>
        </p:nvSpPr>
        <p:spPr bwMode="auto">
          <a:xfrm>
            <a:off x="1010036" y="1472379"/>
            <a:ext cx="7288212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r>
              <a:rPr lang="es-MX" sz="2000" b="1" u="none" dirty="0">
                <a:latin typeface="+mj-lt"/>
              </a:rPr>
              <a:t>(MILES DE MILLONES DE PESOS)</a:t>
            </a:r>
          </a:p>
        </p:txBody>
      </p:sp>
      <p:sp>
        <p:nvSpPr>
          <p:cNvPr id="79879" name="Text Box 8"/>
          <p:cNvSpPr txBox="1">
            <a:spLocks noChangeArrowheads="1"/>
          </p:cNvSpPr>
          <p:nvPr/>
        </p:nvSpPr>
        <p:spPr bwMode="auto">
          <a:xfrm>
            <a:off x="4472420" y="6240664"/>
            <a:ext cx="24817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u="none" dirty="0">
                <a:latin typeface="+mj-lt"/>
              </a:rPr>
              <a:t>*/ Al mes de Abril del 2016.</a:t>
            </a:r>
            <a:endParaRPr lang="es-ES" u="non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0124568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>
                <a:solidFill>
                  <a:schemeClr val="bg1"/>
                </a:solidFill>
                <a:cs typeface="Arial" charset="0"/>
              </a:rPr>
              <a:t>SALDOS DE CARTERA AL SECTOR AGROALIMENTARIO</a:t>
            </a:r>
            <a:br>
              <a:rPr lang="es-MX" sz="2400" b="1" dirty="0">
                <a:solidFill>
                  <a:schemeClr val="bg1"/>
                </a:solidFill>
                <a:cs typeface="Arial" charset="0"/>
              </a:rPr>
            </a:br>
            <a:r>
              <a:rPr lang="es-MX" sz="2400" b="1" dirty="0">
                <a:solidFill>
                  <a:schemeClr val="bg1"/>
                </a:solidFill>
                <a:cs typeface="Arial" charset="0"/>
              </a:rPr>
              <a:t> (AL MES DE </a:t>
            </a:r>
            <a:r>
              <a:rPr lang="es-MX" sz="2400" b="1" dirty="0">
                <a:cs typeface="Arial" charset="0"/>
              </a:rPr>
              <a:t>ABRIL</a:t>
            </a:r>
            <a:r>
              <a:rPr lang="es-MX" sz="2400" b="1" dirty="0">
                <a:solidFill>
                  <a:schemeClr val="bg1"/>
                </a:solidFill>
                <a:cs typeface="Arial" charset="0"/>
              </a:rPr>
              <a:t> DEL 2016)</a:t>
            </a:r>
          </a:p>
        </p:txBody>
      </p:sp>
      <p:graphicFrame>
        <p:nvGraphicFramePr>
          <p:cNvPr id="808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0527561"/>
              </p:ext>
            </p:extLst>
          </p:nvPr>
        </p:nvGraphicFramePr>
        <p:xfrm>
          <a:off x="184150" y="2216150"/>
          <a:ext cx="4173538" cy="3862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228" name="Worksheet" r:id="rId3" imgW="3800466" imgH="2857453" progId="Excel.Sheet.8">
                  <p:embed/>
                </p:oleObj>
              </mc:Choice>
              <mc:Fallback>
                <p:oleObj name="Worksheet" r:id="rId3" imgW="3800466" imgH="2857453" progId="Excel.Sheet.8">
                  <p:embed/>
                  <p:pic>
                    <p:nvPicPr>
                      <p:cNvPr id="0" name="Picture 5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150" y="2216150"/>
                        <a:ext cx="4173538" cy="38623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125438"/>
              </p:ext>
            </p:extLst>
          </p:nvPr>
        </p:nvGraphicFramePr>
        <p:xfrm>
          <a:off x="4473575" y="2214563"/>
          <a:ext cx="4538663" cy="3865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229" name="Worksheet" r:id="rId5" imgW="4286115" imgH="3505263" progId="Excel.Sheet.8">
                  <p:embed/>
                </p:oleObj>
              </mc:Choice>
              <mc:Fallback>
                <p:oleObj name="Worksheet" r:id="rId5" imgW="4286115" imgH="3505263" progId="Excel.Sheet.8">
                  <p:embed/>
                  <p:pic>
                    <p:nvPicPr>
                      <p:cNvPr id="0" name="Picture 5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3575" y="2214563"/>
                        <a:ext cx="4538663" cy="3865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1640305" y="6263137"/>
            <a:ext cx="232300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Fuente: Banco de México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80902" name="Rectangle 7"/>
          <p:cNvSpPr>
            <a:spLocks noChangeArrowheads="1"/>
          </p:cNvSpPr>
          <p:nvPr/>
        </p:nvSpPr>
        <p:spPr bwMode="auto">
          <a:xfrm>
            <a:off x="334038" y="1483283"/>
            <a:ext cx="8424936" cy="356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(TOTAL 152,449.4 MILLONES DE PESOS)</a:t>
            </a:r>
          </a:p>
        </p:txBody>
      </p:sp>
    </p:spTree>
    <p:extLst>
      <p:ext uri="{BB962C8B-B14F-4D97-AF65-F5344CB8AC3E}">
        <p14:creationId xmlns:p14="http://schemas.microsoft.com/office/powerpoint/2010/main" val="402229788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237220"/>
              </p:ext>
            </p:extLst>
          </p:nvPr>
        </p:nvGraphicFramePr>
        <p:xfrm>
          <a:off x="1556689" y="1109771"/>
          <a:ext cx="5976343" cy="1144194"/>
        </p:xfrm>
        <a:graphic>
          <a:graphicData uri="http://schemas.openxmlformats.org/drawingml/2006/table">
            <a:tbl>
              <a:tblPr/>
              <a:tblGrid>
                <a:gridCol w="1763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19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13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800" b="1" i="0" u="none" strike="noStrike" dirty="0">
                          <a:effectLst/>
                          <a:latin typeface="Arial" panose="020B0604020202020204" pitchFamily="34" charset="0"/>
                        </a:rPr>
                        <a:t>FIRA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18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(Millones de pesos)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32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80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effectLst/>
                          <a:latin typeface="Arial" panose="020B0604020202020204" pitchFamily="34" charset="0"/>
                        </a:rPr>
                        <a:t>Concepto / Cierre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effectLst/>
                          <a:latin typeface="Arial" panose="020B0604020202020204" pitchFamily="34" charset="0"/>
                        </a:rPr>
                        <a:t>Año anterior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effectLst/>
                          <a:latin typeface="Arial" panose="020B0604020202020204" pitchFamily="34" charset="0"/>
                        </a:rPr>
                        <a:t>Año actual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effectLst/>
                          <a:latin typeface="Arial" panose="020B0604020202020204" pitchFamily="34" charset="0"/>
                        </a:rPr>
                        <a:t>Var. % Nominal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effectLst/>
                          <a:latin typeface="Arial" panose="020B0604020202020204" pitchFamily="34" charset="0"/>
                        </a:rPr>
                        <a:t>Var.% Real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2947" name="1 Título"/>
          <p:cNvSpPr>
            <a:spLocks noGrp="1"/>
          </p:cNvSpPr>
          <p:nvPr>
            <p:ph type="title"/>
          </p:nvPr>
        </p:nvSpPr>
        <p:spPr bwMode="ltGray">
          <a:xfrm>
            <a:off x="779932" y="143163"/>
            <a:ext cx="7810500" cy="647700"/>
          </a:xfrm>
          <a:noFill/>
        </p:spPr>
        <p:txBody>
          <a:bodyPr/>
          <a:lstStyle/>
          <a:p>
            <a:r>
              <a:rPr lang="es-MX" sz="2800" b="1" dirty="0">
                <a:effectLst/>
                <a:cs typeface="Calibri" pitchFamily="34" charset="0"/>
              </a:rPr>
              <a:t>FIRA: DESCUENTOS FONDO – FEFA -FOPESCA</a:t>
            </a:r>
            <a:endParaRPr lang="es-MX" sz="1400" b="1" dirty="0">
              <a:effectLst/>
              <a:cs typeface="Calibri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196124" y="1512591"/>
            <a:ext cx="26234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600" b="1" dirty="0">
                <a:solidFill>
                  <a:prstClr val="black"/>
                </a:solidFill>
                <a:cs typeface="Calibri" pitchFamily="34" charset="0"/>
              </a:rPr>
              <a:t>(AVANCE A MAYO DEL 2016) </a:t>
            </a:r>
            <a:endParaRPr lang="es-MX" sz="1600" b="1" dirty="0">
              <a:solidFill>
                <a:prstClr val="black"/>
              </a:solidFill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0" y="5677067"/>
            <a:ext cx="12638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/>
            <a:r>
              <a:rPr lang="es-MX" b="1" u="none" dirty="0">
                <a:solidFill>
                  <a:prstClr val="black"/>
                </a:solidFill>
                <a:latin typeface="Calibri"/>
              </a:rPr>
              <a:t>Fuente: FIRA</a:t>
            </a:r>
            <a:endParaRPr lang="es-ES" b="1" u="none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1614795" y="6046099"/>
          <a:ext cx="5969001" cy="552450"/>
        </p:xfrm>
        <a:graphic>
          <a:graphicData uri="http://schemas.openxmlformats.org/drawingml/2006/table">
            <a:tbl>
              <a:tblPr/>
              <a:tblGrid>
                <a:gridCol w="5969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2450">
                <a:tc>
                  <a:txBody>
                    <a:bodyPr/>
                    <a:lstStyle/>
                    <a:p>
                      <a:pPr algn="just" fontAlgn="auto"/>
                      <a:r>
                        <a:rPr lang="es-MX" sz="1000" b="1" i="0" u="none" strike="noStrike" dirty="0">
                          <a:latin typeface="Arial"/>
                        </a:rPr>
                        <a:t>Nota:</a:t>
                      </a:r>
                      <a:r>
                        <a:rPr lang="es-MX" sz="1000" b="1" i="0" u="none" strike="noStrike" baseline="0" dirty="0">
                          <a:latin typeface="Arial"/>
                        </a:rPr>
                        <a:t> </a:t>
                      </a:r>
                      <a:r>
                        <a:rPr lang="es-MX" sz="1000" b="1" i="0" u="none" strike="noStrike" dirty="0">
                          <a:latin typeface="Arial"/>
                        </a:rPr>
                        <a:t>A partir de enero 2016 la</a:t>
                      </a:r>
                      <a:r>
                        <a:rPr lang="es-MX" sz="1000" b="1" i="0" u="none" strike="noStrike" baseline="0" dirty="0">
                          <a:latin typeface="Arial"/>
                        </a:rPr>
                        <a:t> </a:t>
                      </a:r>
                      <a:r>
                        <a:rPr lang="es-MX" sz="1000" b="1" i="0" u="none" strike="noStrike" dirty="0">
                          <a:latin typeface="Arial"/>
                        </a:rPr>
                        <a:t>colocación de crédito de FIRA incluye ministraciones otorgadas, financiamientos adicionales y ministraciones por tratamiento. Para fines de comparación el mes correspondiente al año anterior se reporta con los mismos conceptos.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575057"/>
              </p:ext>
            </p:extLst>
          </p:nvPr>
        </p:nvGraphicFramePr>
        <p:xfrm>
          <a:off x="3278496" y="2263490"/>
          <a:ext cx="4305300" cy="3535680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129102672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166795640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2275243328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250899723"/>
                    </a:ext>
                  </a:extLst>
                </a:gridCol>
              </a:tblGrid>
              <a:tr h="22098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oct-14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oct-15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166223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93,152.2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109,704.2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17.8%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14.9%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8182994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nov-14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nov-15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83275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102,892.0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120,836.5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17.4%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14.9%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5987439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dic-14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dic-15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829293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120,718.2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139,858.5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15.9%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13.4%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1251500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ene-15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ene-16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5460821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9,068.6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9,043.5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 dirty="0">
                          <a:effectLst/>
                          <a:latin typeface="Arial" panose="020B0604020202020204" pitchFamily="34" charset="0"/>
                        </a:rPr>
                        <a:t>-0.3%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-2.8%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6754711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feb-15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feb-16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36798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17,824.4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20,131.1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12.9%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9.8%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0684385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mar-15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mar-16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366670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27,661.8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34,664.1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25.3%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22.1%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6469257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abr-15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abr-16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907699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39,576.6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47,191.9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19.2%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16.8%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7471075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may-15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may-16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741273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51,231.6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 dirty="0">
                          <a:effectLst/>
                          <a:latin typeface="Arial" panose="020B0604020202020204" pitchFamily="34" charset="0"/>
                        </a:rPr>
                        <a:t>60,999.4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effectLst/>
                          <a:latin typeface="Arial" panose="020B0604020202020204" pitchFamily="34" charset="0"/>
                        </a:rPr>
                        <a:t>19.1%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16.0%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794729"/>
                  </a:ext>
                </a:extLst>
              </a:tr>
            </a:tbl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405218" y="5363970"/>
            <a:ext cx="6333564" cy="439523"/>
          </a:xfrm>
          <a:prstGeom prst="rect">
            <a:avLst/>
          </a:prstGeom>
          <a:noFill/>
          <a:ln w="57150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/>
            <a:endParaRPr lang="es-MX" dirty="0">
              <a:solidFill>
                <a:prstClr val="black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67151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>
            <a:spLocks noGrp="1"/>
          </p:cNvSpPr>
          <p:nvPr>
            <p:ph type="title"/>
          </p:nvPr>
        </p:nvSpPr>
        <p:spPr bwMode="ltGray">
          <a:xfrm>
            <a:off x="0" y="0"/>
            <a:ext cx="9144000" cy="726141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es-MX" sz="3200" b="1" dirty="0">
                <a:effectLst/>
              </a:rPr>
              <a:t>COLOCACIÓN FINANCIERA NACIONAL </a:t>
            </a:r>
            <a:endParaRPr lang="es-MX" sz="2400" dirty="0">
              <a:effectLst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692470" y="540626"/>
            <a:ext cx="3759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prstClr val="white"/>
                </a:solidFill>
              </a:rPr>
              <a:t>(AVANCE A MAYO DEL 2016)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3955" y="5282026"/>
            <a:ext cx="23644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/>
            <a:r>
              <a:rPr lang="es-MX" sz="1400" b="1" u="none" dirty="0">
                <a:solidFill>
                  <a:prstClr val="black"/>
                </a:solidFill>
                <a:latin typeface="Calibri"/>
              </a:rPr>
              <a:t>Fuente: Financiera Nacional de Desarrollo (FND)</a:t>
            </a:r>
            <a:endParaRPr lang="es-ES" sz="1400" b="1" u="none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548034"/>
              </p:ext>
            </p:extLst>
          </p:nvPr>
        </p:nvGraphicFramePr>
        <p:xfrm>
          <a:off x="2406649" y="967517"/>
          <a:ext cx="4292313" cy="1200448"/>
        </p:xfrm>
        <a:graphic>
          <a:graphicData uri="http://schemas.openxmlformats.org/drawingml/2006/table">
            <a:tbl>
              <a:tblPr/>
              <a:tblGrid>
                <a:gridCol w="1129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7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8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67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31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FINANCIERA NACIONAL DE DESARROLLO</a:t>
                      </a:r>
                    </a:p>
                  </a:txBody>
                  <a:tcPr marL="5358" marR="5358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469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(Millones de pesos)</a:t>
                      </a:r>
                    </a:p>
                  </a:txBody>
                  <a:tcPr marL="5358" marR="5358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89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sng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Año</a:t>
                      </a:r>
                    </a:p>
                  </a:txBody>
                  <a:tcPr marL="5358" marR="5358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sng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Año</a:t>
                      </a:r>
                    </a:p>
                  </a:txBody>
                  <a:tcPr marL="5358" marR="5358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sng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Variación Nominal </a:t>
                      </a:r>
                    </a:p>
                  </a:txBody>
                  <a:tcPr marL="5358" marR="5358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sng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Variación Real </a:t>
                      </a:r>
                    </a:p>
                  </a:txBody>
                  <a:tcPr marL="5358" marR="5358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49222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3269896"/>
              </p:ext>
            </p:extLst>
          </p:nvPr>
        </p:nvGraphicFramePr>
        <p:xfrm>
          <a:off x="2365412" y="2175417"/>
          <a:ext cx="4419600" cy="3662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60" name="Worksheet" r:id="rId3" imgW="3893643" imgH="2933810" progId="Excel.Sheet.8">
                  <p:embed/>
                </p:oleObj>
              </mc:Choice>
              <mc:Fallback>
                <p:oleObj name="Worksheet" r:id="rId3" imgW="3893643" imgH="2933810" progId="Excel.Sheet.8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5412" y="2175417"/>
                        <a:ext cx="4419600" cy="3662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395033" y="5381624"/>
            <a:ext cx="4389979" cy="463607"/>
          </a:xfrm>
          <a:prstGeom prst="rect">
            <a:avLst/>
          </a:prstGeom>
          <a:noFill/>
          <a:ln w="57150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/>
            <a:endParaRPr lang="es-MX" dirty="0">
              <a:solidFill>
                <a:prstClr val="black"/>
              </a:solidFill>
              <a:latin typeface="Constantia" pitchFamily="18" charset="0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1146405" y="5991512"/>
          <a:ext cx="6851190" cy="552450"/>
        </p:xfrm>
        <a:graphic>
          <a:graphicData uri="http://schemas.openxmlformats.org/drawingml/2006/table">
            <a:tbl>
              <a:tblPr/>
              <a:tblGrid>
                <a:gridCol w="6851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2450">
                <a:tc>
                  <a:txBody>
                    <a:bodyPr/>
                    <a:lstStyle/>
                    <a:p>
                      <a:pPr algn="just" fontAlgn="auto"/>
                      <a:r>
                        <a:rPr lang="es-MX" sz="1000" b="1" i="0" u="none" strike="noStrike" dirty="0">
                          <a:latin typeface="Arial"/>
                        </a:rPr>
                        <a:t>Nota:</a:t>
                      </a:r>
                      <a:r>
                        <a:rPr lang="es-MX" sz="1000" b="1" i="0" u="none" strike="noStrike" baseline="0" dirty="0">
                          <a:latin typeface="Arial"/>
                        </a:rPr>
                        <a:t> </a:t>
                      </a:r>
                      <a:r>
                        <a:rPr lang="es-MX" sz="1000" b="1" i="0" u="none" strike="noStrike" dirty="0">
                          <a:latin typeface="Arial"/>
                        </a:rPr>
                        <a:t>A partir de enero del 2016 la</a:t>
                      </a:r>
                      <a:r>
                        <a:rPr lang="es-MX" sz="1000" b="1" i="0" u="none" strike="noStrike" baseline="0" dirty="0">
                          <a:latin typeface="Arial"/>
                        </a:rPr>
                        <a:t> cifra incluye la col</a:t>
                      </a:r>
                      <a:r>
                        <a:rPr lang="es-MX" sz="1000" b="1" i="0" u="none" strike="noStrike" dirty="0">
                          <a:latin typeface="Arial"/>
                        </a:rPr>
                        <a:t>ocación de crédito, así como el crédito inducido.</a:t>
                      </a:r>
                      <a:r>
                        <a:rPr lang="es-MX" sz="1000" b="1" i="0" u="none" strike="noStrike" baseline="0" dirty="0">
                          <a:latin typeface="Arial"/>
                        </a:rPr>
                        <a:t> </a:t>
                      </a:r>
                      <a:r>
                        <a:rPr lang="es-MX" sz="1000" b="1" i="0" u="none" strike="noStrike" dirty="0">
                          <a:latin typeface="Arial"/>
                        </a:rPr>
                        <a:t> Este</a:t>
                      </a:r>
                      <a:r>
                        <a:rPr lang="es-MX" sz="1000" b="1" i="0" u="none" strike="noStrike" baseline="0" dirty="0">
                          <a:latin typeface="Arial"/>
                        </a:rPr>
                        <a:t> último se refiere a un esquema de garantías que opera con los clientes que lo solicitan, conocido como Garantías de Pago Oportuno (GPO). Asimismo, las cifras incluyen Operaciones Reporto.</a:t>
                      </a:r>
                      <a:endParaRPr lang="es-MX" sz="10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176337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Text Box 29"/>
          <p:cNvSpPr txBox="1">
            <a:spLocks noChangeArrowheads="1"/>
          </p:cNvSpPr>
          <p:nvPr/>
        </p:nvSpPr>
        <p:spPr bwMode="auto">
          <a:xfrm>
            <a:off x="468312" y="5826750"/>
            <a:ext cx="8027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261938" marR="0" lvl="0" indent="-261938" algn="just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MS PGothic" pitchFamily="34" charset="-128"/>
              </a:rPr>
              <a:t>1/Del 1 de Enero del 1999 al 31 de marzo del 2016.</a:t>
            </a:r>
          </a:p>
        </p:txBody>
      </p:sp>
      <p:sp>
        <p:nvSpPr>
          <p:cNvPr id="83972" name="Rectangle 5"/>
          <p:cNvSpPr>
            <a:spLocks noChangeArrowheads="1"/>
          </p:cNvSpPr>
          <p:nvPr/>
        </p:nvSpPr>
        <p:spPr bwMode="ltGray">
          <a:xfrm>
            <a:off x="0" y="45020"/>
            <a:ext cx="9144000" cy="93570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Calibri" pitchFamily="34" charset="0"/>
              </a:rPr>
              <a:t>INVERSIÓN EXTRANJERA DIRECTA TOTAL (IED)</a:t>
            </a:r>
            <a:br>
              <a:rPr kumimoji="0" lang="es-MX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Calibri" pitchFamily="34" charset="0"/>
              </a:rPr>
            </a:br>
            <a:r>
              <a:rPr kumimoji="0" lang="es-MX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Calibri" pitchFamily="34" charset="0"/>
              </a:rPr>
              <a:t>1999  –  1er. </a:t>
            </a:r>
            <a:r>
              <a:rPr kumimoji="0" lang="es-MX" sz="2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Calibri" pitchFamily="34" charset="0"/>
              </a:rPr>
              <a:t>Trim</a:t>
            </a:r>
            <a:r>
              <a:rPr kumimoji="0" lang="es-MX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Calibri" pitchFamily="34" charset="0"/>
              </a:rPr>
              <a:t>. 2016</a:t>
            </a:r>
          </a:p>
        </p:txBody>
      </p:sp>
      <p:sp>
        <p:nvSpPr>
          <p:cNvPr id="83973" name="Text Box 53"/>
          <p:cNvSpPr txBox="1">
            <a:spLocks noChangeArrowheads="1"/>
          </p:cNvSpPr>
          <p:nvPr/>
        </p:nvSpPr>
        <p:spPr bwMode="auto">
          <a:xfrm>
            <a:off x="486906" y="6165316"/>
            <a:ext cx="57604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MS PGothic" pitchFamily="34" charset="-128"/>
              </a:rPr>
              <a:t>FUENTE: Secretaría de Economía. Dirección General de Inversión Extranjera</a:t>
            </a:r>
            <a:endParaRPr kumimoji="0" lang="es-ES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MS PGothic" pitchFamily="34" charset="-128"/>
            </a:endParaRPr>
          </a:p>
        </p:txBody>
      </p:sp>
      <p:graphicFrame>
        <p:nvGraphicFramePr>
          <p:cNvPr id="83974" name="3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3684502"/>
              </p:ext>
            </p:extLst>
          </p:nvPr>
        </p:nvGraphicFramePr>
        <p:xfrm>
          <a:off x="165100" y="2257425"/>
          <a:ext cx="8813800" cy="330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970" name="Worksheet" r:id="rId4" imgW="9991637" imgH="2552709" progId="Excel.Sheet.12">
                  <p:embed/>
                </p:oleObj>
              </mc:Choice>
              <mc:Fallback>
                <p:oleObj name="Worksheet" r:id="rId4" imgW="9991637" imgH="2552709" progId="Excel.Sheet.12">
                  <p:embed/>
                  <p:pic>
                    <p:nvPicPr>
                      <p:cNvPr id="83974" name="3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00" y="2257425"/>
                        <a:ext cx="8813800" cy="330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1 Rectángulo"/>
          <p:cNvSpPr/>
          <p:nvPr/>
        </p:nvSpPr>
        <p:spPr>
          <a:xfrm>
            <a:off x="3311140" y="1453642"/>
            <a:ext cx="25614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Calibri" pitchFamily="34" charset="0"/>
              </a:rPr>
              <a:t>(MILLONES DE DÓLARES)</a:t>
            </a:r>
          </a:p>
        </p:txBody>
      </p:sp>
    </p:spTree>
    <p:extLst>
      <p:ext uri="{BB962C8B-B14F-4D97-AF65-F5344CB8AC3E}">
        <p14:creationId xmlns:p14="http://schemas.microsoft.com/office/powerpoint/2010/main" val="150768507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>
                <a:solidFill>
                  <a:schemeClr val="bg1"/>
                </a:solidFill>
                <a:cs typeface="Arial" charset="0"/>
              </a:rPr>
              <a:t>INVERSIÓN EXTRANJERA DIRECTA AGROALIMENTARIA</a:t>
            </a:r>
            <a:br>
              <a:rPr lang="es-MX" sz="2400" b="1" dirty="0">
                <a:solidFill>
                  <a:schemeClr val="bg1"/>
                </a:solidFill>
                <a:cs typeface="Arial" charset="0"/>
              </a:rPr>
            </a:br>
            <a:r>
              <a:rPr lang="es-MX" sz="2400" b="1" dirty="0">
                <a:solidFill>
                  <a:schemeClr val="bg1"/>
                </a:solidFill>
                <a:cs typeface="Arial" charset="0"/>
              </a:rPr>
              <a:t> (ACUMULADO DE 1999 AL 1er. TRIMESTRE DEL 2016)</a:t>
            </a: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0" y="6425317"/>
            <a:ext cx="28656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lvl="0" algn="ctr" defTabSz="914400"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Fuente: </a:t>
            </a:r>
            <a:r>
              <a:rPr lang="es-MX" b="1" u="none" dirty="0">
                <a:solidFill>
                  <a:prstClr val="black"/>
                </a:solidFill>
                <a:latin typeface="Calibri"/>
              </a:rPr>
              <a:t>Secretaría de Economía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80902" name="Rectangle 7"/>
          <p:cNvSpPr>
            <a:spLocks noChangeArrowheads="1"/>
          </p:cNvSpPr>
          <p:nvPr/>
        </p:nvSpPr>
        <p:spPr bwMode="auto">
          <a:xfrm>
            <a:off x="334038" y="1483283"/>
            <a:ext cx="8424936" cy="356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(TOTAL 56,692.1 MILLONES DE DÓLARES)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41114" y="1925614"/>
            <a:ext cx="4148324" cy="442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IED AGROPECUARIA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(1,165.5 MILLONES DE DÓLARES)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541767" y="1921897"/>
            <a:ext cx="4478298" cy="446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IED AGROINDUSTRIAL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(55,526.6 MILLONES DE DÓLARES)</a:t>
            </a:r>
          </a:p>
        </p:txBody>
      </p:sp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2757134385"/>
              </p:ext>
            </p:extLst>
          </p:nvPr>
        </p:nvGraphicFramePr>
        <p:xfrm>
          <a:off x="320592" y="2475522"/>
          <a:ext cx="4055400" cy="3895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áfico 8"/>
          <p:cNvGraphicFramePr/>
          <p:nvPr>
            <p:extLst>
              <p:ext uri="{D42A27DB-BD31-4B8C-83A1-F6EECF244321}">
                <p14:modId xmlns:p14="http://schemas.microsoft.com/office/powerpoint/2010/main" val="1346864863"/>
              </p:ext>
            </p:extLst>
          </p:nvPr>
        </p:nvGraphicFramePr>
        <p:xfrm>
          <a:off x="4541767" y="2367944"/>
          <a:ext cx="4478298" cy="3895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8250886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 bwMode="ltGray">
          <a:prstGeom prst="rect">
            <a:avLst/>
          </a:prstGeom>
          <a:noFill/>
        </p:spPr>
        <p:txBody>
          <a:bodyPr/>
          <a:lstStyle/>
          <a:p>
            <a:r>
              <a:rPr lang="es-MX" sz="2400" b="1" dirty="0">
                <a:solidFill>
                  <a:schemeClr val="bg1"/>
                </a:solidFill>
                <a:cs typeface="Arial" charset="0"/>
              </a:rPr>
              <a:t>INVERSIÓN EXTRANJERA DIRECTA AGROALIMENTARIA</a:t>
            </a:r>
            <a:br>
              <a:rPr lang="es-MX" sz="2400" b="1" dirty="0">
                <a:solidFill>
                  <a:schemeClr val="bg1"/>
                </a:solidFill>
                <a:cs typeface="Arial" charset="0"/>
              </a:rPr>
            </a:br>
            <a:r>
              <a:rPr lang="es-MX" sz="2400" b="1" dirty="0">
                <a:solidFill>
                  <a:schemeClr val="bg1"/>
                </a:solidFill>
                <a:cs typeface="Arial" charset="0"/>
              </a:rPr>
              <a:t> (2016, AL 1er. TRIMESTRE)</a:t>
            </a: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0" y="6290031"/>
            <a:ext cx="28656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u="sng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Fuente: Secretaría de Economía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80902" name="Rectangle 7"/>
          <p:cNvSpPr>
            <a:spLocks noChangeArrowheads="1"/>
          </p:cNvSpPr>
          <p:nvPr/>
        </p:nvSpPr>
        <p:spPr bwMode="auto">
          <a:xfrm>
            <a:off x="334038" y="1483283"/>
            <a:ext cx="8424936" cy="356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(TOTAL </a:t>
            </a:r>
            <a:r>
              <a:rPr kumimoji="0" lang="es-MX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303.7 </a:t>
            </a: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MILLONES DE DÓLARES)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41114" y="1925614"/>
            <a:ext cx="4148324" cy="442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IED AGROPECUARIA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(13.9 MILLONES DE DÓLARES)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541767" y="1921897"/>
            <a:ext cx="4478298" cy="446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IED AGROINDUSTRIAL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(289.8 MILLONES DE DÓLARES)</a:t>
            </a:r>
          </a:p>
        </p:txBody>
      </p:sp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1156184494"/>
              </p:ext>
            </p:extLst>
          </p:nvPr>
        </p:nvGraphicFramePr>
        <p:xfrm>
          <a:off x="334039" y="2367945"/>
          <a:ext cx="4055400" cy="3895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áfico 8"/>
          <p:cNvGraphicFramePr/>
          <p:nvPr>
            <p:extLst>
              <p:ext uri="{D42A27DB-BD31-4B8C-83A1-F6EECF244321}">
                <p14:modId xmlns:p14="http://schemas.microsoft.com/office/powerpoint/2010/main" val="355290437"/>
              </p:ext>
            </p:extLst>
          </p:nvPr>
        </p:nvGraphicFramePr>
        <p:xfrm>
          <a:off x="4541767" y="2367944"/>
          <a:ext cx="4478298" cy="3895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0979519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sz="4000" i="0" dirty="0"/>
              <a:t>4. AVANCES EN LA PRODUCCIÓN AGROPECUARIA</a:t>
            </a:r>
            <a:br>
              <a:rPr lang="es-ES" sz="4000" i="0" dirty="0"/>
            </a:br>
            <a:endParaRPr lang="es-MX" sz="4000" i="0" dirty="0"/>
          </a:p>
        </p:txBody>
      </p:sp>
    </p:spTree>
    <p:extLst>
      <p:ext uri="{BB962C8B-B14F-4D97-AF65-F5344CB8AC3E}">
        <p14:creationId xmlns:p14="http://schemas.microsoft.com/office/powerpoint/2010/main" val="261364558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83174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defRPr/>
            </a:pPr>
            <a:r>
              <a:rPr lang="es-MX" sz="2400" b="1" dirty="0">
                <a:effectLst/>
                <a:ea typeface="+mn-ea"/>
                <a:cs typeface="+mn-cs"/>
              </a:rPr>
              <a:t>PERSPECTIVAS DE LA SUPERFICIE SEMBRADA EN MÉXICO</a:t>
            </a:r>
            <a:r>
              <a:rPr lang="es-ES" sz="2400" b="1" dirty="0">
                <a:effectLst/>
                <a:ea typeface="+mn-ea"/>
                <a:cs typeface="+mn-cs"/>
              </a:rPr>
              <a:t>, CICLO OTOÑO - INVIERNO.</a:t>
            </a:r>
          </a:p>
        </p:txBody>
      </p:sp>
      <p:sp>
        <p:nvSpPr>
          <p:cNvPr id="77827" name="Rectangle 2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829" name="8 Rectángulo"/>
          <p:cNvSpPr>
            <a:spLocks noChangeArrowheads="1"/>
          </p:cNvSpPr>
          <p:nvPr/>
        </p:nvSpPr>
        <p:spPr bwMode="auto">
          <a:xfrm>
            <a:off x="1346342" y="5435936"/>
            <a:ext cx="612937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Fuente: SIAP. Datos al 30 de abril de cada año.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*Reporte mensual más reciente emitido por el SIAP (SAGARPA).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2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9942573"/>
              </p:ext>
            </p:extLst>
          </p:nvPr>
        </p:nvGraphicFramePr>
        <p:xfrm>
          <a:off x="107952" y="2189169"/>
          <a:ext cx="8928100" cy="32467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672" name="Worksheet" r:id="rId3" imgW="7277166" imgH="2009795" progId="Excel.Sheet.12">
                  <p:embed/>
                </p:oleObj>
              </mc:Choice>
              <mc:Fallback>
                <p:oleObj name="Worksheet" r:id="rId3" imgW="7277166" imgH="2009795" progId="Excel.Sheet.12">
                  <p:embed/>
                  <p:pic>
                    <p:nvPicPr>
                      <p:cNvPr id="0" name="Picture 2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2" y="2189169"/>
                        <a:ext cx="8928100" cy="324676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11 CuadroTexto"/>
          <p:cNvSpPr txBox="1">
            <a:spLocks noChangeArrowheads="1"/>
          </p:cNvSpPr>
          <p:nvPr/>
        </p:nvSpPr>
        <p:spPr bwMode="auto">
          <a:xfrm>
            <a:off x="539556" y="1691516"/>
            <a:ext cx="80279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(Miles de Hectáreas)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925477" y="1378529"/>
            <a:ext cx="35002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itchFamily="34" charset="0"/>
              </a:rPr>
              <a:t>(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Avance al mes de </a:t>
            </a:r>
            <a:r>
              <a:rPr lang="es-MX" b="1" dirty="0">
                <a:solidFill>
                  <a:prstClr val="black"/>
                </a:solidFill>
                <a:latin typeface="Calibri"/>
              </a:rPr>
              <a:t>abril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del 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itchFamily="34" charset="0"/>
              </a:rPr>
              <a:t>2016*) </a:t>
            </a:r>
            <a:endParaRPr kumimoji="0" lang="es-MX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209348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10"/>
            <a:ext cx="9144000" cy="965519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eaLnBrk="0" hangingPunct="0">
              <a:defRPr/>
            </a:pPr>
            <a:r>
              <a:rPr lang="es-ES" sz="2400" b="1" dirty="0">
                <a:effectLst/>
              </a:rPr>
              <a:t>PERSPECTIVAS DE LA PRODUCCIÓN DE GRANOS EN MÉXICO,</a:t>
            </a:r>
            <a:r>
              <a:rPr lang="es-ES" sz="2400" b="1" dirty="0">
                <a:effectLst/>
                <a:ea typeface="+mn-ea"/>
                <a:cs typeface="+mn-cs"/>
              </a:rPr>
              <a:t>  </a:t>
            </a:r>
            <a:br>
              <a:rPr lang="es-ES" sz="2400" b="1" dirty="0">
                <a:effectLst/>
                <a:ea typeface="+mn-ea"/>
                <a:cs typeface="+mn-cs"/>
              </a:rPr>
            </a:br>
            <a:r>
              <a:rPr lang="es-ES" sz="2400" b="1" dirty="0">
                <a:effectLst/>
                <a:ea typeface="+mn-ea"/>
                <a:cs typeface="+mn-cs"/>
              </a:rPr>
              <a:t>CICLO </a:t>
            </a:r>
            <a:r>
              <a:rPr lang="es-ES" sz="2400" b="1" dirty="0">
                <a:effectLst/>
              </a:rPr>
              <a:t>OTONO INVIERNO</a:t>
            </a:r>
            <a:r>
              <a:rPr lang="es-ES" sz="2400" b="1" dirty="0">
                <a:effectLst/>
                <a:ea typeface="+mn-ea"/>
                <a:cs typeface="+mn-cs"/>
              </a:rPr>
              <a:t>.</a:t>
            </a:r>
          </a:p>
        </p:txBody>
      </p:sp>
      <p:sp>
        <p:nvSpPr>
          <p:cNvPr id="77827" name="Rectangle 2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7829" name="8 Rectángulo"/>
          <p:cNvSpPr>
            <a:spLocks noChangeArrowheads="1"/>
          </p:cNvSpPr>
          <p:nvPr/>
        </p:nvSpPr>
        <p:spPr bwMode="auto">
          <a:xfrm>
            <a:off x="1329081" y="5674022"/>
            <a:ext cx="616386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Fuente: SIAP. Datos al 30 de abril de cada año.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*Reporte mensual más reciente emitido por el SIAP (SAGARPA).</a:t>
            </a: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graphicFrame>
        <p:nvGraphicFramePr>
          <p:cNvPr id="3" name="2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1873551"/>
              </p:ext>
            </p:extLst>
          </p:nvPr>
        </p:nvGraphicFramePr>
        <p:xfrm>
          <a:off x="107952" y="2439992"/>
          <a:ext cx="8928100" cy="324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734" name="Worksheet" r:id="rId3" imgW="7277166" imgH="2009795" progId="Excel.Sheet.12">
                  <p:embed/>
                </p:oleObj>
              </mc:Choice>
              <mc:Fallback>
                <p:oleObj name="Worksheet" r:id="rId3" imgW="7277166" imgH="2009795" progId="Excel.Sheet.12">
                  <p:embed/>
                  <p:pic>
                    <p:nvPicPr>
                      <p:cNvPr id="0" name="Picture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2" y="2439992"/>
                        <a:ext cx="8928100" cy="3246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11 CuadroTexto"/>
          <p:cNvSpPr txBox="1">
            <a:spLocks noChangeArrowheads="1"/>
          </p:cNvSpPr>
          <p:nvPr/>
        </p:nvSpPr>
        <p:spPr bwMode="auto">
          <a:xfrm>
            <a:off x="539556" y="1796623"/>
            <a:ext cx="80279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(Miles de Toneladas)</a:t>
            </a: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906265" y="1481291"/>
            <a:ext cx="35621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Calibri" pitchFamily="34" charset="0"/>
              </a:rPr>
              <a:t>(</a:t>
            </a: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Avance al mes de abril </a:t>
            </a: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Calibri" pitchFamily="34" charset="0"/>
              </a:rPr>
              <a:t>del 2016 *) </a:t>
            </a:r>
            <a:endParaRPr kumimoji="0" lang="es-MX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2760657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6"/>
            <a:ext cx="9144000" cy="983174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defRPr/>
            </a:pPr>
            <a:r>
              <a:rPr lang="es-MX" sz="2400" b="1" dirty="0">
                <a:effectLst/>
                <a:ea typeface="+mn-ea"/>
                <a:cs typeface="+mn-cs"/>
              </a:rPr>
              <a:t>PERSPECTIVAS DE LA SUPERFICIE SEMBRADA EN MÉXICO</a:t>
            </a:r>
            <a:r>
              <a:rPr lang="es-ES" sz="2400" b="1" dirty="0">
                <a:effectLst/>
                <a:ea typeface="+mn-ea"/>
                <a:cs typeface="+mn-cs"/>
              </a:rPr>
              <a:t>, CICLO PRIMAVERA - VERANO.</a:t>
            </a:r>
          </a:p>
        </p:txBody>
      </p:sp>
      <p:sp>
        <p:nvSpPr>
          <p:cNvPr id="77827" name="Rectangle 2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829" name="8 Rectángulo"/>
          <p:cNvSpPr>
            <a:spLocks noChangeArrowheads="1"/>
          </p:cNvSpPr>
          <p:nvPr/>
        </p:nvSpPr>
        <p:spPr bwMode="auto">
          <a:xfrm>
            <a:off x="1346342" y="5435936"/>
            <a:ext cx="612937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Fuente: SIAP. Datos al 30 de abril de cada año.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*Reporte mensual más reciente emitido por el SIAP (SAGARPA).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2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3947112"/>
              </p:ext>
            </p:extLst>
          </p:nvPr>
        </p:nvGraphicFramePr>
        <p:xfrm>
          <a:off x="107952" y="2189169"/>
          <a:ext cx="8928100" cy="32467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909" name="Worksheet" r:id="rId3" imgW="7277166" imgH="2009795" progId="Excel.Sheet.12">
                  <p:embed/>
                </p:oleObj>
              </mc:Choice>
              <mc:Fallback>
                <p:oleObj name="Worksheet" r:id="rId3" imgW="7277166" imgH="2009795" progId="Excel.Sheet.12">
                  <p:embed/>
                  <p:pic>
                    <p:nvPicPr>
                      <p:cNvPr id="3" name="2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2" y="2189169"/>
                        <a:ext cx="8928100" cy="324676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11 CuadroTexto"/>
          <p:cNvSpPr txBox="1">
            <a:spLocks noChangeArrowheads="1"/>
          </p:cNvSpPr>
          <p:nvPr/>
        </p:nvSpPr>
        <p:spPr bwMode="auto">
          <a:xfrm>
            <a:off x="539556" y="1691516"/>
            <a:ext cx="80279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(Miles de Hectáreas)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925477" y="1378529"/>
            <a:ext cx="35002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itchFamily="34" charset="0"/>
              </a:rPr>
              <a:t>(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Avance al mes de </a:t>
            </a: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abril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del 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itchFamily="34" charset="0"/>
              </a:rPr>
              <a:t>2016*) </a:t>
            </a:r>
            <a:endParaRPr kumimoji="0" lang="es-MX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89687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06"/>
            <a:ext cx="9144000" cy="885747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eaLnBrk="0" hangingPunct="0">
              <a:defRPr/>
            </a:pPr>
            <a:r>
              <a:rPr lang="es-ES" sz="2400" b="1" dirty="0">
                <a:effectLst/>
                <a:latin typeface="Calibri" pitchFamily="34" charset="0"/>
              </a:rPr>
              <a:t>SUPERFICIE COSECHADA DE LOS 11 PRINCIPALES CULTIVOS PERENNES </a:t>
            </a:r>
            <a:br>
              <a:rPr lang="es-ES" sz="2400" b="1" dirty="0">
                <a:effectLst/>
                <a:latin typeface="Calibri" pitchFamily="34" charset="0"/>
              </a:rPr>
            </a:br>
            <a:r>
              <a:rPr lang="es-ES" sz="2400" b="1" dirty="0">
                <a:effectLst/>
                <a:latin typeface="Calibri" pitchFamily="34" charset="0"/>
              </a:rPr>
              <a:t>AÑOS 2015/2016</a:t>
            </a:r>
            <a:endParaRPr lang="es-ES" sz="2400" b="1" dirty="0">
              <a:effectLst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7782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7829" name="8 Rectángulo"/>
          <p:cNvSpPr>
            <a:spLocks noChangeArrowheads="1"/>
          </p:cNvSpPr>
          <p:nvPr/>
        </p:nvSpPr>
        <p:spPr bwMode="auto">
          <a:xfrm>
            <a:off x="500354" y="6003863"/>
            <a:ext cx="622228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dirty="0">
                <a:solidFill>
                  <a:prstClr val="black"/>
                </a:solidFill>
                <a:latin typeface="Calibri"/>
              </a:rPr>
              <a:t>Fuente: SIAP (SAGARPA). Datos al 31 de marzo del 2015 y 2016.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dirty="0">
                <a:solidFill>
                  <a:prstClr val="black"/>
                </a:solidFill>
                <a:latin typeface="Calibri"/>
              </a:rPr>
              <a:t>N.A.= No aplica.</a:t>
            </a:r>
            <a:endParaRPr lang="es-MX" b="1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" name="2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0908590"/>
              </p:ext>
            </p:extLst>
          </p:nvPr>
        </p:nvGraphicFramePr>
        <p:xfrm>
          <a:off x="141288" y="2044700"/>
          <a:ext cx="8767762" cy="380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433" name="Worksheet" r:id="rId3" imgW="8648523" imgH="3863246" progId="Excel.Sheet.12">
                  <p:embed/>
                </p:oleObj>
              </mc:Choice>
              <mc:Fallback>
                <p:oleObj name="Worksheet" r:id="rId3" imgW="8648523" imgH="3863246" progId="Excel.Sheet.12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288" y="2044700"/>
                        <a:ext cx="8767762" cy="3800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11 CuadroTexto"/>
          <p:cNvSpPr txBox="1">
            <a:spLocks noChangeArrowheads="1"/>
          </p:cNvSpPr>
          <p:nvPr/>
        </p:nvSpPr>
        <p:spPr bwMode="auto">
          <a:xfrm>
            <a:off x="355127" y="1553046"/>
            <a:ext cx="80279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dirty="0">
                <a:solidFill>
                  <a:prstClr val="black"/>
                </a:solidFill>
                <a:latin typeface="Calibri"/>
              </a:rPr>
              <a:t>(Miles de Hectáreas)</a:t>
            </a:r>
            <a:endParaRPr lang="es-MX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658268" y="1264684"/>
            <a:ext cx="34217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cs typeface="Calibri" pitchFamily="34" charset="0"/>
              </a:rPr>
              <a:t>(</a:t>
            </a:r>
            <a:r>
              <a:rPr lang="es-MX" b="1" dirty="0">
                <a:solidFill>
                  <a:prstClr val="black"/>
                </a:solidFill>
                <a:latin typeface="Calibri"/>
              </a:rPr>
              <a:t>Avance al mes de abril del 2016</a:t>
            </a: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cs typeface="Calibri" pitchFamily="34" charset="0"/>
              </a:rPr>
              <a:t>) </a:t>
            </a:r>
            <a:endParaRPr kumimoji="0" lang="es-MX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41961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07"/>
            <a:ext cx="9144000" cy="8723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r>
              <a:rPr lang="es-ES" sz="2400" b="1" dirty="0">
                <a:effectLst/>
                <a:latin typeface="Calibri" pitchFamily="34" charset="0"/>
                <a:ea typeface="+mn-ea"/>
                <a:cs typeface="+mn-cs"/>
              </a:rPr>
              <a:t>PRODUCCIÓN DE LOS 11 PRINCIPALES CULTIVOS PERENNES </a:t>
            </a:r>
            <a:br>
              <a:rPr lang="es-ES" sz="2400" b="1" dirty="0">
                <a:effectLst/>
                <a:latin typeface="Calibri" pitchFamily="34" charset="0"/>
                <a:ea typeface="+mn-ea"/>
                <a:cs typeface="+mn-cs"/>
              </a:rPr>
            </a:br>
            <a:r>
              <a:rPr lang="es-ES" sz="2400" b="1" dirty="0">
                <a:effectLst/>
                <a:latin typeface="Calibri" pitchFamily="34" charset="0"/>
                <a:ea typeface="+mn-ea"/>
                <a:cs typeface="+mn-cs"/>
              </a:rPr>
              <a:t>AÑOS 2015/2016</a:t>
            </a:r>
          </a:p>
        </p:txBody>
      </p:sp>
      <p:sp>
        <p:nvSpPr>
          <p:cNvPr id="7782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7829" name="8 Rectángulo"/>
          <p:cNvSpPr>
            <a:spLocks noChangeArrowheads="1"/>
          </p:cNvSpPr>
          <p:nvPr/>
        </p:nvSpPr>
        <p:spPr bwMode="auto">
          <a:xfrm>
            <a:off x="555985" y="5989555"/>
            <a:ext cx="71111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</a:rPr>
              <a:t>Fuente: SIAP (SAGARPA). Datos al 30 de abril del 2015 y 2016.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</a:rPr>
              <a:t>N.A.= No aplica.</a:t>
            </a:r>
            <a:endParaRPr kumimoji="0" lang="es-MX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</a:endParaRPr>
          </a:p>
        </p:txBody>
      </p:sp>
      <p:graphicFrame>
        <p:nvGraphicFramePr>
          <p:cNvPr id="3" name="2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2947523"/>
              </p:ext>
            </p:extLst>
          </p:nvPr>
        </p:nvGraphicFramePr>
        <p:xfrm>
          <a:off x="458788" y="2044700"/>
          <a:ext cx="8226425" cy="394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455" name="Worksheet" r:id="rId3" imgW="8115336" imgH="4009829" progId="Excel.Sheet.12">
                  <p:embed/>
                </p:oleObj>
              </mc:Choice>
              <mc:Fallback>
                <p:oleObj name="Worksheet" r:id="rId3" imgW="8115336" imgH="4009829" progId="Excel.Sheet.12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8" y="2044700"/>
                        <a:ext cx="8226425" cy="3943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11 CuadroTexto"/>
          <p:cNvSpPr txBox="1">
            <a:spLocks noChangeArrowheads="1"/>
          </p:cNvSpPr>
          <p:nvPr/>
        </p:nvSpPr>
        <p:spPr bwMode="auto">
          <a:xfrm>
            <a:off x="528400" y="1600516"/>
            <a:ext cx="80279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</a:rPr>
              <a:t>(Miles de Toneladas)</a:t>
            </a: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580209" y="1251564"/>
            <a:ext cx="3752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cs typeface="Calibri" pitchFamily="34" charset="0"/>
              </a:rPr>
              <a:t>(</a:t>
            </a: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</a:rPr>
              <a:t>Avance al mes de </a:t>
            </a:r>
            <a:r>
              <a:rPr lang="es-MX" b="1" kern="0" dirty="0">
                <a:solidFill>
                  <a:prstClr val="black"/>
                </a:solidFill>
                <a:latin typeface="Constantia" pitchFamily="18" charset="0"/>
              </a:rPr>
              <a:t>abril</a:t>
            </a: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</a:rPr>
              <a:t> </a:t>
            </a: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cs typeface="Calibri" pitchFamily="34" charset="0"/>
              </a:rPr>
              <a:t>del 2016) </a:t>
            </a:r>
            <a:endParaRPr kumimoji="0" lang="es-MX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55386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9"/>
            <a:ext cx="9144000" cy="893511"/>
          </a:xfrm>
          <a:noFill/>
          <a:ln>
            <a:noFill/>
          </a:ln>
        </p:spPr>
        <p:txBody>
          <a:bodyPr anchor="ctr">
            <a:normAutofit fontScale="90000"/>
          </a:bodyPr>
          <a:lstStyle/>
          <a:p>
            <a:pPr eaLnBrk="0" hangingPunct="0">
              <a:defRPr/>
            </a:pPr>
            <a:r>
              <a:rPr lang="es-MX" sz="2800" b="1" dirty="0">
                <a:effectLst/>
                <a:ea typeface="+mn-ea"/>
                <a:cs typeface="+mn-cs"/>
              </a:rPr>
              <a:t>VOLUMEN DE PRODUCCIÓN DE CARNE EN CANAL</a:t>
            </a:r>
            <a:br>
              <a:rPr lang="es-MX" sz="2800" b="1" dirty="0">
                <a:effectLst/>
                <a:ea typeface="+mn-ea"/>
                <a:cs typeface="+mn-cs"/>
              </a:rPr>
            </a:br>
            <a:r>
              <a:rPr lang="es-MX" sz="2800" b="1" dirty="0">
                <a:effectLst/>
                <a:ea typeface="+mn-ea"/>
                <a:cs typeface="+mn-cs"/>
              </a:rPr>
              <a:t>Y PARTICIPACIÓN, AÑO 2016 VS 2015</a:t>
            </a:r>
          </a:p>
        </p:txBody>
      </p:sp>
      <p:graphicFrame>
        <p:nvGraphicFramePr>
          <p:cNvPr id="2253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7795993"/>
              </p:ext>
            </p:extLst>
          </p:nvPr>
        </p:nvGraphicFramePr>
        <p:xfrm>
          <a:off x="1082675" y="2551113"/>
          <a:ext cx="7056438" cy="337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86" name="Worksheet" r:id="rId3" imgW="3486156" imgH="1685890" progId="Excel.Sheet.8">
                  <p:embed/>
                </p:oleObj>
              </mc:Choice>
              <mc:Fallback>
                <p:oleObj name="Worksheet" r:id="rId3" imgW="3486156" imgH="1685890" progId="Excel.Sheet.8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2675" y="2551113"/>
                        <a:ext cx="7056438" cy="337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043608" y="6042774"/>
            <a:ext cx="21870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Fuente: SIAP (SAGARPA)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771729" y="1525088"/>
            <a:ext cx="3677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Toneladas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(Avance al mes de abril de cada año)</a:t>
            </a:r>
          </a:p>
        </p:txBody>
      </p:sp>
      <p:sp>
        <p:nvSpPr>
          <p:cNvPr id="6" name="5 Elipse"/>
          <p:cNvSpPr/>
          <p:nvPr/>
        </p:nvSpPr>
        <p:spPr>
          <a:xfrm>
            <a:off x="7323392" y="3522494"/>
            <a:ext cx="1368152" cy="25202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1477564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9"/>
            <a:ext cx="9144000" cy="893511"/>
          </a:xfrm>
          <a:noFill/>
          <a:ln>
            <a:noFill/>
          </a:ln>
        </p:spPr>
        <p:txBody>
          <a:bodyPr anchor="ctr"/>
          <a:lstStyle/>
          <a:p>
            <a:pPr eaLnBrk="0" hangingPunct="0">
              <a:defRPr/>
            </a:pPr>
            <a:r>
              <a:rPr lang="es-MX" sz="2400" b="1" dirty="0">
                <a:ea typeface="+mn-ea"/>
                <a:cs typeface="+mn-cs"/>
              </a:rPr>
              <a:t>VOLUMEN DE PRODUCCIÓN DE LECHE Y OTROS PRODUCTOS PECUARIOS,  AÑO 2016 vs 2015</a:t>
            </a:r>
          </a:p>
        </p:txBody>
      </p:sp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848072" y="5816915"/>
            <a:ext cx="6172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1/ Miles de litros.</a:t>
            </a:r>
          </a:p>
        </p:txBody>
      </p:sp>
      <p:graphicFrame>
        <p:nvGraphicFramePr>
          <p:cNvPr id="2457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2383744"/>
              </p:ext>
            </p:extLst>
          </p:nvPr>
        </p:nvGraphicFramePr>
        <p:xfrm>
          <a:off x="754585" y="2154571"/>
          <a:ext cx="7489825" cy="359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408" name="Worksheet" r:id="rId3" imgW="3543269" imgH="1685890" progId="Excel.Sheet.8">
                  <p:embed/>
                </p:oleObj>
              </mc:Choice>
              <mc:Fallback>
                <p:oleObj name="Worksheet" r:id="rId3" imgW="3543269" imgH="1685890" progId="Excel.Sheet.8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585" y="2154571"/>
                        <a:ext cx="7489825" cy="359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827590" y="6330806"/>
            <a:ext cx="21870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Fuente: SIAP (SAGARPA)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855500" y="1453649"/>
            <a:ext cx="3677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Toneladas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(Avance al mes de abril de cada año)</a:t>
            </a:r>
          </a:p>
        </p:txBody>
      </p:sp>
      <p:sp>
        <p:nvSpPr>
          <p:cNvPr id="9" name="8 Elipse"/>
          <p:cNvSpPr/>
          <p:nvPr/>
        </p:nvSpPr>
        <p:spPr>
          <a:xfrm>
            <a:off x="6495133" y="2877209"/>
            <a:ext cx="1584176" cy="30704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5996951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5. AVANCES EN LA PRODUCCIÓN PESQUERA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01D8963-7975-4B5D-A9C6-D3BC1AE6E1A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66137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9"/>
            <a:ext cx="9144000" cy="893511"/>
          </a:xfrm>
          <a:noFill/>
          <a:ln>
            <a:noFill/>
          </a:ln>
        </p:spPr>
        <p:txBody>
          <a:bodyPr anchor="ctr">
            <a:normAutofit fontScale="90000"/>
          </a:bodyPr>
          <a:lstStyle/>
          <a:p>
            <a:pPr eaLnBrk="0" hangingPunct="0">
              <a:defRPr/>
            </a:pPr>
            <a:r>
              <a:rPr lang="es-MX" sz="2800" b="1" dirty="0">
                <a:effectLst/>
                <a:ea typeface="+mn-ea"/>
                <a:cs typeface="+mn-cs"/>
              </a:rPr>
              <a:t>VOLUMEN DE PRODUCCIÓN PESQUERA </a:t>
            </a:r>
            <a:br>
              <a:rPr lang="es-MX" sz="2800" b="1" dirty="0">
                <a:effectLst/>
                <a:ea typeface="+mn-ea"/>
                <a:cs typeface="+mn-cs"/>
              </a:rPr>
            </a:br>
            <a:r>
              <a:rPr lang="es-MX" sz="2800" b="1" dirty="0">
                <a:effectLst/>
                <a:ea typeface="+mn-ea"/>
                <a:cs typeface="+mn-cs"/>
              </a:rPr>
              <a:t>PRINCIPALES ESPECIES Y PARTICIPACIÓN, AÑO 2014 VS 2015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043608" y="6241080"/>
            <a:ext cx="21870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1600" kern="0" dirty="0">
                <a:solidFill>
                  <a:prstClr val="black"/>
                </a:solidFill>
              </a:rPr>
              <a:t>Fuente: SIAP (SAGARPA)</a:t>
            </a:r>
            <a:endParaRPr lang="es-ES" sz="1600" kern="0" dirty="0">
              <a:solidFill>
                <a:prstClr val="black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509640" y="1525088"/>
            <a:ext cx="4201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s-MX" b="1" kern="0" dirty="0">
                <a:solidFill>
                  <a:prstClr val="black"/>
                </a:solidFill>
              </a:rPr>
              <a:t>Toneladas</a:t>
            </a:r>
          </a:p>
          <a:p>
            <a:pPr algn="ctr">
              <a:defRPr/>
            </a:pPr>
            <a:r>
              <a:rPr lang="es-MX" b="1" kern="0" dirty="0">
                <a:solidFill>
                  <a:prstClr val="black"/>
                </a:solidFill>
              </a:rPr>
              <a:t>(Avance al mes de diciembre de cada año)</a:t>
            </a: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4662701"/>
              </p:ext>
            </p:extLst>
          </p:nvPr>
        </p:nvGraphicFramePr>
        <p:xfrm>
          <a:off x="648553" y="2387458"/>
          <a:ext cx="7846894" cy="3637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684" name="Worksheet" r:id="rId3" imgW="5010049" imgH="2628947" progId="Excel.Sheet.12">
                  <p:embed/>
                </p:oleObj>
              </mc:Choice>
              <mc:Fallback>
                <p:oleObj name="Worksheet" r:id="rId3" imgW="5010049" imgH="262894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8553" y="2387458"/>
                        <a:ext cx="7846894" cy="36375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54207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9"/>
            <a:ext cx="9144000" cy="893511"/>
          </a:xfrm>
          <a:noFill/>
          <a:ln>
            <a:noFill/>
          </a:ln>
        </p:spPr>
        <p:txBody>
          <a:bodyPr anchor="ctr">
            <a:normAutofit fontScale="90000"/>
          </a:bodyPr>
          <a:lstStyle/>
          <a:p>
            <a:pPr eaLnBrk="0" hangingPunct="0">
              <a:defRPr/>
            </a:pPr>
            <a:r>
              <a:rPr lang="es-MX" sz="2800" b="1" dirty="0">
                <a:effectLst/>
                <a:ea typeface="+mn-ea"/>
                <a:cs typeface="+mn-cs"/>
              </a:rPr>
              <a:t>VOLUMEN DE PRODUCCIÓN PESQUERA  DE SARDINA</a:t>
            </a:r>
            <a:br>
              <a:rPr lang="es-MX" sz="2800" b="1" dirty="0">
                <a:effectLst/>
                <a:ea typeface="+mn-ea"/>
                <a:cs typeface="+mn-cs"/>
              </a:rPr>
            </a:br>
            <a:r>
              <a:rPr lang="es-MX" sz="2800" b="1" dirty="0">
                <a:effectLst/>
                <a:ea typeface="+mn-ea"/>
                <a:cs typeface="+mn-cs"/>
              </a:rPr>
              <a:t>POR ENTIDAD FEDERATIVA Y PARTICIPACIÓN, AÑO 2014 VS 2015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043608" y="6241080"/>
            <a:ext cx="21870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1600" kern="0" dirty="0">
                <a:solidFill>
                  <a:prstClr val="black"/>
                </a:solidFill>
              </a:rPr>
              <a:t>Fuente: SIAP (SAGARPA)</a:t>
            </a:r>
            <a:endParaRPr lang="es-ES" sz="1600" kern="0" dirty="0">
              <a:solidFill>
                <a:prstClr val="black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509641" y="1525088"/>
            <a:ext cx="4201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s-MX" b="1" kern="0" dirty="0">
                <a:solidFill>
                  <a:prstClr val="black"/>
                </a:solidFill>
              </a:rPr>
              <a:t>Toneladas</a:t>
            </a:r>
          </a:p>
          <a:p>
            <a:pPr algn="ctr">
              <a:defRPr/>
            </a:pPr>
            <a:r>
              <a:rPr lang="es-MX" b="1" kern="0" dirty="0">
                <a:solidFill>
                  <a:prstClr val="black"/>
                </a:solidFill>
              </a:rPr>
              <a:t>(Avance al mes de diciembre de cada año)</a:t>
            </a: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620380"/>
              </p:ext>
            </p:extLst>
          </p:nvPr>
        </p:nvGraphicFramePr>
        <p:xfrm>
          <a:off x="460375" y="2352675"/>
          <a:ext cx="8529638" cy="285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09" name="Worksheet" r:id="rId3" imgW="5478745" imgH="1836389" progId="Excel.Sheet.12">
                  <p:embed/>
                </p:oleObj>
              </mc:Choice>
              <mc:Fallback>
                <p:oleObj name="Worksheet" r:id="rId3" imgW="5478745" imgH="183638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0375" y="2352675"/>
                        <a:ext cx="8529638" cy="285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057065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9"/>
            <a:ext cx="9144000" cy="893511"/>
          </a:xfrm>
          <a:noFill/>
          <a:ln>
            <a:noFill/>
          </a:ln>
        </p:spPr>
        <p:txBody>
          <a:bodyPr anchor="ctr">
            <a:normAutofit fontScale="90000"/>
          </a:bodyPr>
          <a:lstStyle/>
          <a:p>
            <a:pPr eaLnBrk="0" hangingPunct="0">
              <a:defRPr/>
            </a:pPr>
            <a:r>
              <a:rPr lang="es-MX" sz="2800" b="1" dirty="0">
                <a:effectLst/>
                <a:ea typeface="+mn-ea"/>
                <a:cs typeface="+mn-cs"/>
              </a:rPr>
              <a:t>VOLUMEN DE PRODUCCIÓN PESQUERA  DE ATÚN</a:t>
            </a:r>
            <a:br>
              <a:rPr lang="es-MX" sz="2800" b="1" dirty="0">
                <a:effectLst/>
                <a:ea typeface="+mn-ea"/>
                <a:cs typeface="+mn-cs"/>
              </a:rPr>
            </a:br>
            <a:r>
              <a:rPr lang="es-MX" sz="2800" b="1" dirty="0">
                <a:effectLst/>
                <a:ea typeface="+mn-ea"/>
                <a:cs typeface="+mn-cs"/>
              </a:rPr>
              <a:t>POR ENTIDAD FEDERATIVA Y PARTICIPACIÓN, AÑO 2014 VS 2015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043608" y="6241080"/>
            <a:ext cx="21870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1600" kern="0" dirty="0">
                <a:solidFill>
                  <a:prstClr val="black"/>
                </a:solidFill>
              </a:rPr>
              <a:t>Fuente: SIAP (SAGARPA)</a:t>
            </a:r>
            <a:endParaRPr lang="es-ES" sz="1600" kern="0" dirty="0">
              <a:solidFill>
                <a:prstClr val="black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509640" y="1525088"/>
            <a:ext cx="4201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s-MX" b="1" kern="0" dirty="0">
                <a:solidFill>
                  <a:prstClr val="black"/>
                </a:solidFill>
              </a:rPr>
              <a:t>Toneladas</a:t>
            </a:r>
          </a:p>
          <a:p>
            <a:pPr algn="ctr">
              <a:defRPr/>
            </a:pPr>
            <a:r>
              <a:rPr lang="es-MX" b="1" kern="0" dirty="0">
                <a:solidFill>
                  <a:prstClr val="black"/>
                </a:solidFill>
              </a:rPr>
              <a:t>(Avance al mes de diciembre de cada año)</a:t>
            </a: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1707696"/>
              </p:ext>
            </p:extLst>
          </p:nvPr>
        </p:nvGraphicFramePr>
        <p:xfrm>
          <a:off x="366713" y="2397124"/>
          <a:ext cx="8455169" cy="34183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732" name="Worksheet" r:id="rId3" imgW="5324359" imgH="2152705" progId="Excel.Sheet.12">
                  <p:embed/>
                </p:oleObj>
              </mc:Choice>
              <mc:Fallback>
                <p:oleObj name="Worksheet" r:id="rId3" imgW="5324359" imgH="215270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6713" y="2397124"/>
                        <a:ext cx="8455169" cy="34183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902693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 bwMode="ltGray">
          <a:xfrm>
            <a:off x="0" y="15209"/>
            <a:ext cx="9144000" cy="893511"/>
          </a:xfrm>
          <a:noFill/>
          <a:ln>
            <a:noFill/>
          </a:ln>
        </p:spPr>
        <p:txBody>
          <a:bodyPr anchor="ctr">
            <a:normAutofit fontScale="90000"/>
          </a:bodyPr>
          <a:lstStyle/>
          <a:p>
            <a:pPr eaLnBrk="0" hangingPunct="0">
              <a:defRPr/>
            </a:pPr>
            <a:r>
              <a:rPr lang="es-MX" sz="2800" b="1" dirty="0">
                <a:effectLst/>
                <a:ea typeface="+mn-ea"/>
                <a:cs typeface="+mn-cs"/>
              </a:rPr>
              <a:t>VOLUMEN DE PRODUCCIÓN PESQUERA  DE CAMARÓN</a:t>
            </a:r>
            <a:br>
              <a:rPr lang="es-MX" sz="2800" b="1" dirty="0">
                <a:effectLst/>
                <a:ea typeface="+mn-ea"/>
                <a:cs typeface="+mn-cs"/>
              </a:rPr>
            </a:br>
            <a:r>
              <a:rPr lang="es-MX" sz="2800" b="1" dirty="0">
                <a:effectLst/>
                <a:ea typeface="+mn-ea"/>
                <a:cs typeface="+mn-cs"/>
              </a:rPr>
              <a:t>POR ENTIDAD FEDERATIVA Y PARTICIPACIÓN, AÑO 2014 VS 2015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45526" y="6313202"/>
            <a:ext cx="21870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1600" kern="0" dirty="0">
                <a:solidFill>
                  <a:prstClr val="black"/>
                </a:solidFill>
              </a:rPr>
              <a:t>Fuente: SIAP (SAGARPA)</a:t>
            </a:r>
            <a:endParaRPr lang="es-ES" sz="1600" kern="0" dirty="0">
              <a:solidFill>
                <a:prstClr val="black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509640" y="1525088"/>
            <a:ext cx="4201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s-MX" b="1" kern="0" dirty="0">
                <a:solidFill>
                  <a:prstClr val="black"/>
                </a:solidFill>
              </a:rPr>
              <a:t>Toneladas</a:t>
            </a:r>
          </a:p>
          <a:p>
            <a:pPr algn="ctr">
              <a:defRPr/>
            </a:pPr>
            <a:r>
              <a:rPr lang="es-MX" b="1" kern="0" dirty="0">
                <a:solidFill>
                  <a:prstClr val="black"/>
                </a:solidFill>
              </a:rPr>
              <a:t>(Avance al mes de diciembre de cada año)</a:t>
            </a: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3171256"/>
              </p:ext>
            </p:extLst>
          </p:nvPr>
        </p:nvGraphicFramePr>
        <p:xfrm>
          <a:off x="311965" y="2324389"/>
          <a:ext cx="8597138" cy="3795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755" name="Worksheet" r:id="rId3" imgW="5324359" imgH="2866880" progId="Excel.Sheet.12">
                  <p:embed/>
                </p:oleObj>
              </mc:Choice>
              <mc:Fallback>
                <p:oleObj name="Worksheet" r:id="rId3" imgW="5324359" imgH="28668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1965" y="2324389"/>
                        <a:ext cx="8597138" cy="3795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256848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215152" y="4407251"/>
            <a:ext cx="8727141" cy="1470025"/>
          </a:xfrm>
        </p:spPr>
        <p:txBody>
          <a:bodyPr/>
          <a:lstStyle/>
          <a:p>
            <a:r>
              <a:rPr lang="es-MX" sz="4400" dirty="0"/>
              <a:t>6. ALMACENAMIENTO DE AGUA EN PRESAS DE USO AGRÍCOLA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01D8963-7975-4B5D-A9C6-D3BC1AE6E1A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66137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912641"/>
          </a:xfrm>
        </p:spPr>
        <p:txBody>
          <a:bodyPr>
            <a:normAutofit/>
          </a:bodyPr>
          <a:lstStyle/>
          <a:p>
            <a:pPr algn="ctr"/>
            <a:r>
              <a:rPr lang="es-MX" sz="2400" b="1" cap="all" dirty="0">
                <a:effectLst/>
                <a:latin typeface="Calibri" pitchFamily="34" charset="0"/>
              </a:rPr>
              <a:t>Reporte mensual de almacenamiento de agua </a:t>
            </a:r>
            <a:br>
              <a:rPr lang="es-MX" sz="2400" b="1" cap="all" dirty="0">
                <a:effectLst/>
                <a:latin typeface="Calibri" pitchFamily="34" charset="0"/>
              </a:rPr>
            </a:br>
            <a:r>
              <a:rPr lang="es-MX" sz="2400" b="1" cap="all" dirty="0">
                <a:effectLst/>
                <a:latin typeface="Calibri" pitchFamily="34" charset="0"/>
              </a:rPr>
              <a:t>en presas de uso agrícola</a:t>
            </a:r>
          </a:p>
        </p:txBody>
      </p:sp>
      <p:sp>
        <p:nvSpPr>
          <p:cNvPr id="4" name="8 Rectángulo"/>
          <p:cNvSpPr>
            <a:spLocks noChangeArrowheads="1"/>
          </p:cNvSpPr>
          <p:nvPr/>
        </p:nvSpPr>
        <p:spPr bwMode="auto">
          <a:xfrm>
            <a:off x="517580" y="6324591"/>
            <a:ext cx="810883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Fuente: SIAP (SAGARPA). Datos de la segunda decena de </a:t>
            </a:r>
            <a:r>
              <a:rPr lang="es-ES" sz="1400" kern="0" dirty="0">
                <a:solidFill>
                  <a:prstClr val="black"/>
                </a:solidFill>
                <a:latin typeface="Constantia" panose="02030602050306030303" pitchFamily="18" charset="0"/>
              </a:rPr>
              <a:t>mayo</a:t>
            </a:r>
            <a:r>
              <a:rPr kumimoji="0" lang="es-ES" sz="140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</a:rPr>
              <a:t> </a:t>
            </a:r>
            <a:r>
              <a:rPr kumimoji="0" lang="es-ES" sz="1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</a:rPr>
              <a:t>2016.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333520" y="1158826"/>
            <a:ext cx="2064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/>
              <a:t>Mayo del 2016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472" y="1620491"/>
            <a:ext cx="6307367" cy="475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99239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5206"/>
            <a:ext cx="9144000" cy="912641"/>
          </a:xfrm>
        </p:spPr>
        <p:txBody>
          <a:bodyPr>
            <a:normAutofit/>
          </a:bodyPr>
          <a:lstStyle/>
          <a:p>
            <a:pPr algn="ctr"/>
            <a:r>
              <a:rPr lang="es-MX" sz="2400" b="1" dirty="0">
                <a:effectLst/>
                <a:latin typeface="Calibri" pitchFamily="34" charset="0"/>
              </a:rPr>
              <a:t>REPORTE MENSUAL DE ALMACENAMIENTO DE AGUA </a:t>
            </a:r>
            <a:br>
              <a:rPr lang="es-MX" sz="2400" b="1" dirty="0">
                <a:effectLst/>
                <a:latin typeface="Calibri" pitchFamily="34" charset="0"/>
              </a:rPr>
            </a:br>
            <a:r>
              <a:rPr lang="es-MX" sz="2400" b="1" dirty="0">
                <a:effectLst/>
                <a:latin typeface="Calibri" pitchFamily="34" charset="0"/>
              </a:rPr>
              <a:t>EN PRESAS DE USO AGRÍCOLA</a:t>
            </a:r>
          </a:p>
        </p:txBody>
      </p:sp>
      <p:sp>
        <p:nvSpPr>
          <p:cNvPr id="4" name="8 Rectángulo"/>
          <p:cNvSpPr>
            <a:spLocks noChangeArrowheads="1"/>
          </p:cNvSpPr>
          <p:nvPr/>
        </p:nvSpPr>
        <p:spPr bwMode="auto">
          <a:xfrm>
            <a:off x="85339" y="5424779"/>
            <a:ext cx="810883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Fuente: SIAP (SAGARPA). Datos de la segunda decena de mayo</a:t>
            </a:r>
            <a:r>
              <a:rPr kumimoji="0" lang="es-ES" sz="140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</a:rPr>
              <a:t> </a:t>
            </a:r>
            <a:r>
              <a:rPr kumimoji="0" lang="es-ES" sz="1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</a:rPr>
              <a:t>2016.</a:t>
            </a:r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2890177"/>
              </p:ext>
            </p:extLst>
          </p:nvPr>
        </p:nvGraphicFramePr>
        <p:xfrm>
          <a:off x="75567" y="2164976"/>
          <a:ext cx="8979721" cy="32541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503" name="Worksheet" r:id="rId3" imgW="5572101" imgH="2019221" progId="Excel.Sheet.12">
                  <p:embed/>
                </p:oleObj>
              </mc:Choice>
              <mc:Fallback>
                <p:oleObj name="Worksheet" r:id="rId3" imgW="5572101" imgH="2019221" progId="Excel.Sheet.12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7" y="2164976"/>
                        <a:ext cx="8979721" cy="32541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3320375" y="1470522"/>
            <a:ext cx="2161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latin typeface="Constantia" panose="02030602050306030303" pitchFamily="18" charset="0"/>
              </a:rPr>
              <a:t>Mayo del 2016</a:t>
            </a:r>
          </a:p>
        </p:txBody>
      </p:sp>
    </p:spTree>
    <p:extLst>
      <p:ext uri="{BB962C8B-B14F-4D97-AF65-F5344CB8AC3E}">
        <p14:creationId xmlns:p14="http://schemas.microsoft.com/office/powerpoint/2010/main" val="3928617577"/>
      </p:ext>
    </p:extLst>
  </p:cSld>
  <p:clrMapOvr>
    <a:masterClrMapping/>
  </p:clrMapOvr>
</p:sld>
</file>

<file path=ppt/theme/theme1.xml><?xml version="1.0" encoding="utf-8"?>
<a:theme xmlns:a="http://schemas.openxmlformats.org/drawingml/2006/main" name="CNA PLANTILL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NA PLANTILLA" id="{CEB9BD6A-F2A8-452E-A099-16AD0DC3970C}" vid="{17F5952D-00FD-4196-AC01-5E2EC65B57AC}"/>
    </a:ext>
  </a:extLst>
</a:theme>
</file>

<file path=ppt/theme/theme2.xml><?xml version="1.0" encoding="utf-8"?>
<a:theme xmlns:a="http://schemas.openxmlformats.org/drawingml/2006/main" name="5_Office Theme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6_Office Theme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3_Office Theme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Office Theme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CNA PLANTILLA</Template>
  <TotalTime>21996</TotalTime>
  <Words>4461</Words>
  <Application>Microsoft Office PowerPoint</Application>
  <PresentationFormat>Presentación en pantalla (4:3)</PresentationFormat>
  <Paragraphs>627</Paragraphs>
  <Slides>97</Slides>
  <Notes>17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8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97</vt:i4>
      </vt:variant>
    </vt:vector>
  </HeadingPairs>
  <TitlesOfParts>
    <vt:vector size="113" baseType="lpstr">
      <vt:lpstr>MS PGothic</vt:lpstr>
      <vt:lpstr>Arial</vt:lpstr>
      <vt:lpstr>Calibri</vt:lpstr>
      <vt:lpstr>Constantia</vt:lpstr>
      <vt:lpstr>Times New Roman</vt:lpstr>
      <vt:lpstr>Wingdings</vt:lpstr>
      <vt:lpstr>CNA PLANTILLA</vt:lpstr>
      <vt:lpstr>5_Office Theme</vt:lpstr>
      <vt:lpstr>3_Office Theme</vt:lpstr>
      <vt:lpstr>4_Office Theme</vt:lpstr>
      <vt:lpstr>6_Office Theme</vt:lpstr>
      <vt:lpstr>13_Office Theme</vt:lpstr>
      <vt:lpstr>7_Office Theme</vt:lpstr>
      <vt:lpstr>8_Office Theme</vt:lpstr>
      <vt:lpstr>Worksheet</vt:lpstr>
      <vt:lpstr>Hoja de cálculo de Microsoft Excel 97-2003</vt:lpstr>
      <vt:lpstr>REPORTE DE INDICADORES MACROECONÓMICOS Y DEL SECTOR AGROALIMENTARIO</vt:lpstr>
      <vt:lpstr>CONTENIDO </vt:lpstr>
      <vt:lpstr>I.- COMENTARIOS GENERALES  DEL SECTOR </vt:lpstr>
      <vt:lpstr>COMENTARIOS GENERALES DEL SECTOR </vt:lpstr>
      <vt:lpstr>COMENTARIOS GENERALES DEL SECTOR</vt:lpstr>
      <vt:lpstr>COMENTARIOS GENERALES DEL SECTOR</vt:lpstr>
      <vt:lpstr>COMENTARIOS GENERALES DEL SECTOR</vt:lpstr>
      <vt:lpstr>COMENTARIOS GENERALES DEL SECTOR</vt:lpstr>
      <vt:lpstr>COMENTARIOS GENERALES DEL SECTOR</vt:lpstr>
      <vt:lpstr>II.- INDICADORES MACROECONÓMICOS PARA MÉXICO</vt:lpstr>
      <vt:lpstr>1.- EVOLUCIÓN DE LA ACTIVIDAD ECONÓMICA: PIB, IGAE, OTROS.</vt:lpstr>
      <vt:lpstr>PRODUCTO INTERNO BRUTO  AL PRIMER TRIMESTRE DE 2016 */</vt:lpstr>
      <vt:lpstr>PRODUCTO INTERNO BRUTO DE LAS ACTIVIDADES PRIMARIAS AL PRIMER TRIMESTRE DEL 2016</vt:lpstr>
      <vt:lpstr>PRODUCTO INTERNO BRUTO DE  ACTIVIDADES SECUNDARIAS AL PRIMER TRIMESTRE DEL 2016</vt:lpstr>
      <vt:lpstr>PRODUCTO INTERNO BRUTO DE LAS ACTIVIDADES TERCIARIAS AL PRIMER TRIMESTRE DEL 2016</vt:lpstr>
      <vt:lpstr>INDICADOR GLOBAL DE LA ACTIVIDAD ECONÓMICA (IGAE) DURANTE MARZO DEL 2016</vt:lpstr>
      <vt:lpstr>INDICADOR GLOBAL DE LA ACTIVIDAD ECONÓMICA (IGAE)  AL MES DE MARZO DE 2016</vt:lpstr>
      <vt:lpstr>TENDENCIA DEL IGAE POR GRANDES GRUPOS DE ACTIVIDAD  (ÍNDICE 2008=100) AL MES DE MARZO DE 2016</vt:lpstr>
      <vt:lpstr>INDICE GLOBAL DE PRODUCTIVIDAD LABORAL DE LA ECONOMÍA (IGPLE)  POR GRUPO DE ACTIVIDAD AL PRIMER TRIMESTRE DEL 2016</vt:lpstr>
      <vt:lpstr>INDICE GLOBAL DE PRODUCTIVIDAD LABORAL DE LA ECONOMÍA (IGPLE)  POR GRUPO DE ACTIVIDAD AL PRIMER TRIMESTRE DE 2016</vt:lpstr>
      <vt:lpstr>INVERSIÓN FIJA BRUTA A  MARZO DEL 2016</vt:lpstr>
      <vt:lpstr>FLUJOS TRIMESTRALES DE  INVERSIÓN EXTRANJERA DIRECTA</vt:lpstr>
      <vt:lpstr>ACTIVIDAD INDUSTRIAL A  ABRIL DE 2016</vt:lpstr>
      <vt:lpstr>INDICADORES DEL SECTOR MANUFACTURERO 1/  MARZO DE 2016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2.- EVOLUCIÓN DEL  COMERCIO EXTERIOR </vt:lpstr>
      <vt:lpstr>Presentación de PowerPoint</vt:lpstr>
      <vt:lpstr>Presentación de PowerPoint</vt:lpstr>
      <vt:lpstr>Presentación de PowerPoint</vt:lpstr>
      <vt:lpstr>BALANZA COMERCIAL DE MÉXICO  (A ABRIL DEL 2016)</vt:lpstr>
      <vt:lpstr>3.- EVOLUCIÓN DEL EMPLEO</vt:lpstr>
      <vt:lpstr>POBLACIÓN OCUPADA: % PARTICIPACIÓN DEL  SECTOR PRIMARIO EN EL TOTAL NACIONAL</vt:lpstr>
      <vt:lpstr>POBLACIÓN OCUPADA NACIONAL VS.  SECTOR AGROPECUARIO </vt:lpstr>
      <vt:lpstr>POBLACIÓN OCUPADA SEGÚN SU SECTOR DE ACTIVIDAD AL PRIMER TRIMESTRE DE 2016</vt:lpstr>
      <vt:lpstr>TASA DE DESOCUPACIÓN  A ABRIL DEL 2016</vt:lpstr>
      <vt:lpstr>POBLACIÓN SUBOCUPADA  AL PRIMER TRIMESTRE DEL 2016</vt:lpstr>
      <vt:lpstr>ASEGURADOS PERMANENTES EN EL IMSS</vt:lpstr>
      <vt:lpstr>TRABAJADORES EVENTUALES DEL CAMPO REGISTRADOS EN EL IMSS AL ULTIMO DÍA DE CADA MES</vt:lpstr>
      <vt:lpstr>4.- INDICADORES DE CONFIANZA Y  CLIMA DE NEGOCIOS</vt:lpstr>
      <vt:lpstr>EVOLUCIÓN DEL ÍNDICE DE CONFIANZA  DEL CONSUMIDOR A MAYO DEL 2016</vt:lpstr>
      <vt:lpstr>INGRESOS POR SUMINISTRO DE BIENES Y SERVICIOS DE EMPRESAS COMERCIALES AL POR MAYOR A MARZO DEL 2016</vt:lpstr>
      <vt:lpstr>INGRESOS POR SUMINISTRO  DE BIENES Y SERVICIOS DE EMPRESAS COMERCIALES AL POR MENOR A MARZO DEL 2016</vt:lpstr>
      <vt:lpstr>RIESGO PAÍS  (PUNTOS BASE; AL 3 DE junio DEL 2016)</vt:lpstr>
      <vt:lpstr>5. EVOLUCIÓN DE LA INFLACIÓN  </vt:lpstr>
      <vt:lpstr>INFLACIÓN GENERAL Y SUBYACENTE  (% VARIACIÓN ANUAL; ENERO 2010  A MAYO DEL 2016)</vt:lpstr>
      <vt:lpstr>Presentación de PowerPoint</vt:lpstr>
      <vt:lpstr>INFLACIÓN MENSUAL Y ANUALIZADA EN ALIMENTOS, BEBIDAS Y TABACO: VARIACIÓN E INCIDENCIA</vt:lpstr>
      <vt:lpstr>INFLACIÓN MENSUAL Y ANUALIZADA DE LOS PRODUCTOS AGROPECUARIOS: VARIACIÓN E INCIDENCIA</vt:lpstr>
      <vt:lpstr>ÍNDICE NACIONAL DE PRECIOS AL CONSUMIDOR</vt:lpstr>
      <vt:lpstr>Presentación de PowerPoint</vt:lpstr>
      <vt:lpstr>ÍNDICE NACIONAL DE PRECIOS AL CONSUMIDOR: CLASIFICACIÓN DEL CONSUMO INDIVIDUAL POR FINALIDADES </vt:lpstr>
      <vt:lpstr>6.- EXPECTATIVAS PARA  EL 2016-2017</vt:lpstr>
      <vt:lpstr>EXPECTATIVAS DE LOS ESPECIALISTAS SOBRE LOS PRINCIPALES INDICADORES DE LA ECONOMÍA</vt:lpstr>
      <vt:lpstr>EXPECTATIVA DE VARIACIÓN ANUAL EN EL  NUMERO DE TRABAJADORES ASEGURADOS EN EL IMSS</vt:lpstr>
      <vt:lpstr>EXPECTATIVAS DE LA TASA DE  DESOCUPACIÓN NACIONAL</vt:lpstr>
      <vt:lpstr>EXPECTATIVAS SOBRE  EL DEFICIT ECONÓMICO</vt:lpstr>
      <vt:lpstr>EXPECTATIVAS SOBRE EL  SECTOR EXTERNO</vt:lpstr>
      <vt:lpstr>PERCEPCIÓN DEL ENTORNO ECONÓMICO</vt:lpstr>
      <vt:lpstr>PRONÓSTICO DE LA VARIACIÓN  DEL PIB DE ESTADOS UNIDOS</vt:lpstr>
      <vt:lpstr>III. INDICADORES SECTORIALES PARA MÉXICO</vt:lpstr>
      <vt:lpstr>1.- EVOLUCIÓN DEL  PIB AGROALIMENTARIO </vt:lpstr>
      <vt:lpstr>PIB AGROPECUARIO  (2004 AL PRIMER TRIMESTRE DEL 2016)</vt:lpstr>
      <vt:lpstr>PIB AGROINDUSTRIAL  (2004 AL PRIMER TRIMESTRE 2016)</vt:lpstr>
      <vt:lpstr>Presentación de PowerPoint</vt:lpstr>
      <vt:lpstr>2. BALANZA COMERCIAL   AGROALIMENTARIA</vt:lpstr>
      <vt:lpstr>BALANZA COMERCIAL AGROALIMENTARIA (A MARZO DEL 2016; MILLONES DE DÓLARES)</vt:lpstr>
      <vt:lpstr>COMERCIO EXTERIOR AGROALIMENTARIO DE MÉXICO  A MARZO 2015 - 2016</vt:lpstr>
      <vt:lpstr>COMERCIO EXTERIOR AGROALIMENTARIO DE MÉXICO ENERO – MARZO 2015-2016</vt:lpstr>
      <vt:lpstr>COMERCIO EXTERIOR AGROALIMENTARIO DE MÉXICO  ENERO – MARZO 2015-2016</vt:lpstr>
      <vt:lpstr>3. FINANCIAMIENTO E INVERSIÓN EXTRANJERA DIRECTA</vt:lpstr>
      <vt:lpstr>SALDOS DE CARTERA AL SECTOR AGROALIMENTARIO  (AL ÚLTIMO DÍA DE CADA AÑO; A  ABRIL DEL 2016)</vt:lpstr>
      <vt:lpstr>SALDOS DE CARTERA AL SECTOR AGROALIMENTARIO  (AL MES DE ABRIL DEL 2016)</vt:lpstr>
      <vt:lpstr>FIRA: DESCUENTOS FONDO – FEFA -FOPESCA</vt:lpstr>
      <vt:lpstr>COLOCACIÓN FINANCIERA NACIONAL </vt:lpstr>
      <vt:lpstr>Presentación de PowerPoint</vt:lpstr>
      <vt:lpstr>INVERSIÓN EXTRANJERA DIRECTA AGROALIMENTARIA  (ACUMULADO DE 1999 AL 1er. TRIMESTRE DEL 2016)</vt:lpstr>
      <vt:lpstr>INVERSIÓN EXTRANJERA DIRECTA AGROALIMENTARIA  (2016, AL 1er. TRIMESTRE)</vt:lpstr>
      <vt:lpstr>4. AVANCES EN LA PRODUCCIÓN AGROPECUARIA </vt:lpstr>
      <vt:lpstr>PERSPECTIVAS DE LA SUPERFICIE SEMBRADA EN MÉXICO, CICLO OTOÑO - INVIERNO.</vt:lpstr>
      <vt:lpstr>PERSPECTIVAS DE LA PRODUCCIÓN DE GRANOS EN MÉXICO,   CICLO OTONO INVIERNO.</vt:lpstr>
      <vt:lpstr>PERSPECTIVAS DE LA SUPERFICIE SEMBRADA EN MÉXICO, CICLO PRIMAVERA - VERANO.</vt:lpstr>
      <vt:lpstr>SUPERFICIE COSECHADA DE LOS 11 PRINCIPALES CULTIVOS PERENNES  AÑOS 2015/2016</vt:lpstr>
      <vt:lpstr>PRODUCCIÓN DE LOS 11 PRINCIPALES CULTIVOS PERENNES  AÑOS 2015/2016</vt:lpstr>
      <vt:lpstr>VOLUMEN DE PRODUCCIÓN DE CARNE EN CANAL Y PARTICIPACIÓN, AÑO 2016 VS 2015</vt:lpstr>
      <vt:lpstr>VOLUMEN DE PRODUCCIÓN DE LECHE Y OTROS PRODUCTOS PECUARIOS,  AÑO 2016 vs 2015</vt:lpstr>
      <vt:lpstr>5. AVANCES EN LA PRODUCCIÓN PESQUERA</vt:lpstr>
      <vt:lpstr>VOLUMEN DE PRODUCCIÓN PESQUERA  PRINCIPALES ESPECIES Y PARTICIPACIÓN, AÑO 2014 VS 2015</vt:lpstr>
      <vt:lpstr>VOLUMEN DE PRODUCCIÓN PESQUERA  DE SARDINA POR ENTIDAD FEDERATIVA Y PARTICIPACIÓN, AÑO 2014 VS 2015</vt:lpstr>
      <vt:lpstr>VOLUMEN DE PRODUCCIÓN PESQUERA  DE ATÚN POR ENTIDAD FEDERATIVA Y PARTICIPACIÓN, AÑO 2014 VS 2015</vt:lpstr>
      <vt:lpstr>VOLUMEN DE PRODUCCIÓN PESQUERA  DE CAMARÓN POR ENTIDAD FEDERATIVA Y PARTICIPACIÓN, AÑO 2014 VS 2015</vt:lpstr>
      <vt:lpstr>6. ALMACENAMIENTO DE AGUA EN PRESAS DE USO AGRÍCOLA</vt:lpstr>
      <vt:lpstr>Reporte mensual de almacenamiento de agua  en presas de uso agrícola</vt:lpstr>
      <vt:lpstr>REPORTE MENSUAL DE ALMACENAMIENTO DE AGUA  EN PRESAS DE USO AGRÍCOLA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DE INDICADORES MACROECONÓMICOS Y DEL SECTOR AGROALIMENTARIO</dc:title>
  <dc:creator>Consejo Nacional Agropecuario</dc:creator>
  <cp:lastModifiedBy>Consejo Nacional Agropecuario</cp:lastModifiedBy>
  <cp:revision>848</cp:revision>
  <cp:lastPrinted>2016-06-16T23:23:31Z</cp:lastPrinted>
  <dcterms:created xsi:type="dcterms:W3CDTF">2015-06-01T16:26:54Z</dcterms:created>
  <dcterms:modified xsi:type="dcterms:W3CDTF">2016-06-16T23:25:44Z</dcterms:modified>
</cp:coreProperties>
</file>