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charts/style9.xml" ContentType="application/vnd.ms-office.chartstyl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style5.xml" ContentType="application/vnd.ms-office.chartstyl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charts/style1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6.xml" ContentType="application/vnd.ms-office.chartstyl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olors8.xml" ContentType="application/vnd.ms-office.chartcolor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xls" ContentType="application/vnd.ms-excel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olors10.xml" ContentType="application/vnd.ms-office.chartcolorstyle+xml"/>
  <Override PartName="/ppt/charts/style7.xml" ContentType="application/vnd.ms-office.chartstyle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theme/theme8.xml" ContentType="application/vnd.openxmlformats-officedocument.them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3.xml" ContentType="application/vnd.ms-office.chartstyl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olors9.xml" ContentType="application/vnd.ms-office.chartcolor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drawings/drawing1.xml" ContentType="application/vnd.openxmlformats-officedocument.drawingml.chartshape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charts/chart16.xml" ContentType="application/vnd.openxmlformats-officedocument.drawingml.chart+xml"/>
  <Override PartName="/ppt/charts/style10.xml" ContentType="application/vnd.ms-office.chartstyle+xml"/>
  <Override PartName="/ppt/charts/colors5.xml" ContentType="application/vnd.ms-office.chartcolor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12.xml" ContentType="application/vnd.openxmlformats-officedocument.drawingml.chart+xml"/>
  <Override PartName="/ppt/charts/colors1.xml" ContentType="application/vnd.ms-office.chartcolorstyl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charts/style8.xml" ContentType="application/vnd.ms-office.chartstyl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charts/chart2.xml" ContentType="application/vnd.openxmlformats-officedocument.drawingml.chart+xml"/>
  <Override PartName="/ppt/charts/style4.xml" ContentType="application/vnd.ms-office.chartstyl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rawings/drawing2.xml" ContentType="application/vnd.openxmlformats-officedocument.drawingml.chartshapes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slides/slide32.xml" ContentType="application/vnd.openxmlformats-officedocument.presentationml.slid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7" r:id="rId3"/>
    <p:sldMasterId id="2147483705" r:id="rId4"/>
    <p:sldMasterId id="2147483710" r:id="rId5"/>
    <p:sldMasterId id="2147483714" r:id="rId6"/>
    <p:sldMasterId id="2147483718" r:id="rId7"/>
    <p:sldMasterId id="2147483725" r:id="rId8"/>
  </p:sldMasterIdLst>
  <p:notesMasterIdLst>
    <p:notesMasterId r:id="rId96"/>
  </p:notesMasterIdLst>
  <p:handoutMasterIdLst>
    <p:handoutMasterId r:id="rId97"/>
  </p:handoutMasterIdLst>
  <p:sldIdLst>
    <p:sldId id="257" r:id="rId9"/>
    <p:sldId id="258" r:id="rId10"/>
    <p:sldId id="259" r:id="rId11"/>
    <p:sldId id="367" r:id="rId12"/>
    <p:sldId id="368" r:id="rId13"/>
    <p:sldId id="405" r:id="rId14"/>
    <p:sldId id="370" r:id="rId15"/>
    <p:sldId id="265" r:id="rId16"/>
    <p:sldId id="266" r:id="rId17"/>
    <p:sldId id="397" r:id="rId18"/>
    <p:sldId id="396" r:id="rId19"/>
    <p:sldId id="398" r:id="rId20"/>
    <p:sldId id="399" r:id="rId21"/>
    <p:sldId id="400" r:id="rId22"/>
    <p:sldId id="340" r:id="rId23"/>
    <p:sldId id="273" r:id="rId24"/>
    <p:sldId id="341" r:id="rId25"/>
    <p:sldId id="448" r:id="rId26"/>
    <p:sldId id="276" r:id="rId27"/>
    <p:sldId id="438" r:id="rId28"/>
    <p:sldId id="437" r:id="rId29"/>
    <p:sldId id="342" r:id="rId30"/>
    <p:sldId id="343" r:id="rId31"/>
    <p:sldId id="344" r:id="rId32"/>
    <p:sldId id="345" r:id="rId33"/>
    <p:sldId id="346" r:id="rId34"/>
    <p:sldId id="385" r:id="rId35"/>
    <p:sldId id="386" r:id="rId36"/>
    <p:sldId id="387" r:id="rId37"/>
    <p:sldId id="388" r:id="rId38"/>
    <p:sldId id="427" r:id="rId39"/>
    <p:sldId id="289" r:id="rId40"/>
    <p:sldId id="348" r:id="rId41"/>
    <p:sldId id="292" r:id="rId42"/>
    <p:sldId id="350" r:id="rId43"/>
    <p:sldId id="294" r:id="rId44"/>
    <p:sldId id="295" r:id="rId45"/>
    <p:sldId id="296" r:id="rId46"/>
    <p:sldId id="351" r:id="rId47"/>
    <p:sldId id="298" r:id="rId48"/>
    <p:sldId id="450" r:id="rId49"/>
    <p:sldId id="420" r:id="rId50"/>
    <p:sldId id="419" r:id="rId51"/>
    <p:sldId id="302" r:id="rId52"/>
    <p:sldId id="406" r:id="rId53"/>
    <p:sldId id="451" r:id="rId54"/>
    <p:sldId id="452" r:id="rId55"/>
    <p:sldId id="453" r:id="rId56"/>
    <p:sldId id="454" r:id="rId57"/>
    <p:sldId id="455" r:id="rId58"/>
    <p:sldId id="456" r:id="rId59"/>
    <p:sldId id="457" r:id="rId60"/>
    <p:sldId id="309" r:id="rId61"/>
    <p:sldId id="360" r:id="rId62"/>
    <p:sldId id="361" r:id="rId63"/>
    <p:sldId id="362" r:id="rId64"/>
    <p:sldId id="363" r:id="rId65"/>
    <p:sldId id="364" r:id="rId66"/>
    <p:sldId id="365" r:id="rId67"/>
    <p:sldId id="366" r:id="rId68"/>
    <p:sldId id="317" r:id="rId69"/>
    <p:sldId id="318" r:id="rId70"/>
    <p:sldId id="401" r:id="rId71"/>
    <p:sldId id="402" r:id="rId72"/>
    <p:sldId id="403" r:id="rId73"/>
    <p:sldId id="371" r:id="rId74"/>
    <p:sldId id="440" r:id="rId75"/>
    <p:sldId id="390" r:id="rId76"/>
    <p:sldId id="392" r:id="rId77"/>
    <p:sldId id="391" r:id="rId78"/>
    <p:sldId id="327" r:id="rId79"/>
    <p:sldId id="328" r:id="rId80"/>
    <p:sldId id="421" r:id="rId81"/>
    <p:sldId id="439" r:id="rId82"/>
    <p:sldId id="412" r:id="rId83"/>
    <p:sldId id="359" r:id="rId84"/>
    <p:sldId id="333" r:id="rId85"/>
    <p:sldId id="436" r:id="rId86"/>
    <p:sldId id="458" r:id="rId87"/>
    <p:sldId id="449" r:id="rId88"/>
    <p:sldId id="447" r:id="rId89"/>
    <p:sldId id="358" r:id="rId90"/>
    <p:sldId id="442" r:id="rId91"/>
    <p:sldId id="443" r:id="rId92"/>
    <p:sldId id="444" r:id="rId93"/>
    <p:sldId id="445" r:id="rId94"/>
    <p:sldId id="446" r:id="rId95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321" autoAdjust="0"/>
    <p:restoredTop sz="94660"/>
  </p:normalViewPr>
  <p:slideViewPr>
    <p:cSldViewPr snapToGrid="0">
      <p:cViewPr varScale="1">
        <p:scale>
          <a:sx n="71" d="100"/>
          <a:sy n="71" d="100"/>
        </p:scale>
        <p:origin x="-882" y="-90"/>
      </p:cViewPr>
      <p:guideLst>
        <p:guide orient="horz" pos="215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slide" Target="slides/slide68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97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87" Type="http://schemas.openxmlformats.org/officeDocument/2006/relationships/slide" Target="slides/slide79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100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93" Type="http://schemas.openxmlformats.org/officeDocument/2006/relationships/slide" Target="slides/slide85.xml"/><Relationship Id="rId9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slide" Target="slides/slide86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Libro_de_Microsoft_Office_Excel_2007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Libro_de_Microsoft_Office_Excel_2007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Libro_de_Microsoft_Office_Excel_2007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Libro_de_Microsoft_Office_Excel_2007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Libro_de_Microsoft_Office_Excel_20075.xlsx"/><Relationship Id="rId4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Libro_de_Microsoft_Office_Excel_2007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Libro_de_Microsoft_Office_Excel_2007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Libro_de_Microsoft_Office_Excel_2007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Libro_de_Microsoft_Office_Excel_2007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5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Libro_de_Microsoft_Office_Excel_2007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Libro_de_Microsoft_Office_Excel_2007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/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311 Industria alimentaria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2700">
                <a:solidFill>
                  <a:schemeClr val="lt2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marker>
          <c:dLbls>
            <c:dLbl>
              <c:idx val="5"/>
              <c:layout>
                <c:manualLayout>
                  <c:x val="-2.3813557752842281E-2"/>
                  <c:y val="8.4623073162339621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0F6-4F0F-832A-23C2C2097DEE}"/>
                </c:ext>
              </c:extLst>
            </c:dLbl>
            <c:dLbl>
              <c:idx val="6"/>
              <c:layout>
                <c:manualLayout>
                  <c:x val="-3.7041254675406747E-2"/>
                  <c:y val="0.10355288508220099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F6-4F0F-832A-23C2C2097DEE}"/>
                </c:ext>
              </c:extLst>
            </c:dLbl>
            <c:dLbl>
              <c:idx val="7"/>
              <c:layout>
                <c:manualLayout>
                  <c:x val="-2.3813557752842281E-2"/>
                  <c:y val="8.4623073162339621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0F6-4F0F-832A-23C2C2097D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Hoja1!$B$1:$I$1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Hoja1!$B$2:$I$2</c:f>
              <c:numCache>
                <c:formatCode>#,##0</c:formatCode>
                <c:ptCount val="8"/>
                <c:pt idx="0">
                  <c:v>581.59447500000056</c:v>
                </c:pt>
                <c:pt idx="1">
                  <c:v>649.56699399999945</c:v>
                </c:pt>
                <c:pt idx="2">
                  <c:v>681.50745699999948</c:v>
                </c:pt>
                <c:pt idx="3">
                  <c:v>728.30429499999946</c:v>
                </c:pt>
                <c:pt idx="4">
                  <c:v>804.54926399999931</c:v>
                </c:pt>
                <c:pt idx="5">
                  <c:v>885.31632699999932</c:v>
                </c:pt>
                <c:pt idx="6">
                  <c:v>898.72777699999995</c:v>
                </c:pt>
                <c:pt idx="7">
                  <c:v>913.13281799999947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0F6-4F0F-832A-23C2C2097DEE}"/>
            </c:ext>
          </c:extLst>
        </c:ser>
        <c:marker val="1"/>
        <c:axId val="75055104"/>
        <c:axId val="75056640"/>
      </c:lineChart>
      <c:lineChart>
        <c:grouping val="standard"/>
        <c:ser>
          <c:idx val="1"/>
          <c:order val="1"/>
          <c:tx>
            <c:strRef>
              <c:f>Hoja1!$A$3</c:f>
              <c:strCache>
                <c:ptCount val="1"/>
                <c:pt idx="0">
                  <c:v>312 Industria de las bebidas y del tabaco 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2700">
                <a:solidFill>
                  <a:schemeClr val="lt2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marker>
          <c:dLbls>
            <c:dLbl>
              <c:idx val="6"/>
              <c:layout>
                <c:manualLayout>
                  <c:x val="-4.4955768803466432E-2"/>
                  <c:y val="-6.3671668054994801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0F6-4F0F-832A-23C2C2097D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Hoja1!$B$1:$I$1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Hoja1!$B$3:$I$3</c:f>
              <c:numCache>
                <c:formatCode>#,##0</c:formatCode>
                <c:ptCount val="8"/>
                <c:pt idx="0">
                  <c:v>202.92428600000014</c:v>
                </c:pt>
                <c:pt idx="1">
                  <c:v>206.61477299999981</c:v>
                </c:pt>
                <c:pt idx="2">
                  <c:v>222.57376599999984</c:v>
                </c:pt>
                <c:pt idx="3">
                  <c:v>228.678022</c:v>
                </c:pt>
                <c:pt idx="4">
                  <c:v>248.24151199999986</c:v>
                </c:pt>
                <c:pt idx="5">
                  <c:v>264.50788500000027</c:v>
                </c:pt>
                <c:pt idx="6">
                  <c:v>269.27413499999966</c:v>
                </c:pt>
                <c:pt idx="7">
                  <c:v>286.98396999999966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0F6-4F0F-832A-23C2C2097DEE}"/>
            </c:ext>
          </c:extLst>
        </c:ser>
        <c:marker val="1"/>
        <c:axId val="75064064"/>
        <c:axId val="75058176"/>
      </c:lineChart>
      <c:catAx>
        <c:axId val="75055104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056640"/>
        <c:crosses val="autoZero"/>
        <c:auto val="1"/>
        <c:lblAlgn val="ctr"/>
        <c:lblOffset val="100"/>
      </c:catAx>
      <c:valAx>
        <c:axId val="75056640"/>
        <c:scaling>
          <c:orientation val="minMax"/>
          <c:min val="550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055104"/>
        <c:crosses val="autoZero"/>
        <c:crossBetween val="between"/>
      </c:valAx>
      <c:valAx>
        <c:axId val="75058176"/>
        <c:scaling>
          <c:orientation val="minMax"/>
        </c:scaling>
        <c:axPos val="r"/>
        <c:numFmt formatCode="#,##0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064064"/>
        <c:crosses val="max"/>
        <c:crossBetween val="between"/>
        <c:majorUnit val="20"/>
      </c:valAx>
      <c:catAx>
        <c:axId val="75064064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75058176"/>
        <c:crosses val="autoZero"/>
        <c:auto val="1"/>
        <c:lblAlgn val="ctr"/>
        <c:lblOffset val="100"/>
      </c:cat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>
        <c:manualLayout>
          <c:layoutTarget val="inner"/>
          <c:xMode val="edge"/>
          <c:yMode val="edge"/>
          <c:x val="6.0566071362441534E-2"/>
          <c:y val="9.8178223859824873E-2"/>
          <c:w val="0.92326674350998039"/>
          <c:h val="0.7526258992193039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Enero - Noviembre 2014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311 Industria alimentaria</c:v>
                </c:pt>
                <c:pt idx="1">
                  <c:v>312 Industria de las bebidas y del tabaco 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833880</c:v>
                </c:pt>
                <c:pt idx="1">
                  <c:v>263369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18-491F-9A2C-7EF842C2B11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Enero - Noviembre 2015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dLbl>
              <c:idx val="6"/>
              <c:layout>
                <c:manualLayout>
                  <c:x val="-4.4955768803466412E-2"/>
                  <c:y val="-6.367166805499480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18-491F-9A2C-7EF842C2B1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311 Industria alimentaria</c:v>
                </c:pt>
                <c:pt idx="1">
                  <c:v>312 Industria de las bebidas y del tabaco </c:v>
                </c:pt>
              </c:strCache>
            </c:strRef>
          </c:cat>
          <c:val>
            <c:numRef>
              <c:f>Hoja1!$C$2:$C$3</c:f>
              <c:numCache>
                <c:formatCode>#,##0</c:formatCode>
                <c:ptCount val="2"/>
                <c:pt idx="0">
                  <c:v>879332</c:v>
                </c:pt>
                <c:pt idx="1">
                  <c:v>287187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D18-491F-9A2C-7EF842C2B111}"/>
            </c:ext>
          </c:extLst>
        </c:ser>
        <c:axId val="75312128"/>
        <c:axId val="75318016"/>
      </c:barChart>
      <c:catAx>
        <c:axId val="75312128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318016"/>
        <c:crosses val="autoZero"/>
        <c:auto val="1"/>
        <c:lblAlgn val="ctr"/>
        <c:lblOffset val="100"/>
      </c:catAx>
      <c:valAx>
        <c:axId val="753180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31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>
        <c:manualLayout>
          <c:layoutTarget val="inner"/>
          <c:xMode val="edge"/>
          <c:yMode val="edge"/>
          <c:x val="6.0566071362441742E-2"/>
          <c:y val="6.0318600020101538E-2"/>
          <c:w val="0.92326674350998039"/>
          <c:h val="0.79048552305902353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Enero - Noviembre 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 3121 Industria de las bebidas</c:v>
                </c:pt>
                <c:pt idx="1">
                  <c:v>3122 Industria del tabaco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255944.5</c:v>
                </c:pt>
                <c:pt idx="1">
                  <c:v>7424.4220000000014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6C4-4A7F-922D-A9A02ABBB9C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Enero - Noviembre 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 3121 Industria de las bebidas</c:v>
                </c:pt>
                <c:pt idx="1">
                  <c:v>3122 Industria del tabaco</c:v>
                </c:pt>
              </c:strCache>
            </c:strRef>
          </c:cat>
          <c:val>
            <c:numRef>
              <c:f>Hoja1!$C$2:$C$3</c:f>
              <c:numCache>
                <c:formatCode>#,##0</c:formatCode>
                <c:ptCount val="2"/>
                <c:pt idx="0">
                  <c:v>277636.408</c:v>
                </c:pt>
                <c:pt idx="1">
                  <c:v>9550.9940000000006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6C4-4A7F-922D-A9A02ABBB9C4}"/>
            </c:ext>
          </c:extLst>
        </c:ser>
        <c:dLbls>
          <c:showVal val="1"/>
        </c:dLbls>
        <c:gapWidth val="219"/>
        <c:overlap val="-27"/>
        <c:axId val="75410048"/>
        <c:axId val="75428224"/>
      </c:barChart>
      <c:catAx>
        <c:axId val="75410048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428224"/>
        <c:crosses val="autoZero"/>
        <c:auto val="1"/>
        <c:lblAlgn val="ctr"/>
        <c:lblOffset val="100"/>
      </c:catAx>
      <c:valAx>
        <c:axId val="7542822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41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/>
      <c:barChart>
        <c:barDir val="col"/>
        <c:grouping val="clustered"/>
        <c:ser>
          <c:idx val="2"/>
          <c:order val="0"/>
          <c:tx>
            <c:strRef>
              <c:f>Hoja1!$B$1</c:f>
              <c:strCache>
                <c:ptCount val="1"/>
                <c:pt idx="0">
                  <c:v>Enero - Noviembre 2014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50800"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(Hoja1!$A$4:$A$5,Hoja1!$A$7,Hoja1!$A$10)</c:f>
              <c:strCache>
                <c:ptCount val="4"/>
                <c:pt idx="0">
                  <c:v>Molienda de granos y de semillas y obtención de aceites y grasas</c:v>
                </c:pt>
                <c:pt idx="1">
                  <c:v>Elaboración de azúcares, chocolates, dulces y similares</c:v>
                </c:pt>
                <c:pt idx="2">
                  <c:v>Elaboración de productos lácteos</c:v>
                </c:pt>
                <c:pt idx="3">
                  <c:v>Elaboración de productos de panadería y tortillas</c:v>
                </c:pt>
              </c:strCache>
            </c:strRef>
          </c:cat>
          <c:val>
            <c:numRef>
              <c:f>(Hoja1!$B$4:$B$5,Hoja1!$B$7,Hoja1!$B$10)</c:f>
              <c:numCache>
                <c:formatCode>#,##0</c:formatCode>
                <c:ptCount val="4"/>
                <c:pt idx="0">
                  <c:v>131524</c:v>
                </c:pt>
                <c:pt idx="1">
                  <c:v>71577</c:v>
                </c:pt>
                <c:pt idx="2">
                  <c:v>108025</c:v>
                </c:pt>
                <c:pt idx="3">
                  <c:v>194188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DB-4CB7-8F63-F169FB6603FD}"/>
            </c:ext>
          </c:extLst>
        </c:ser>
        <c:ser>
          <c:idx val="3"/>
          <c:order val="1"/>
          <c:tx>
            <c:strRef>
              <c:f>Hoja1!$C$1</c:f>
              <c:strCache>
                <c:ptCount val="1"/>
                <c:pt idx="0">
                  <c:v>Enero - Noviembre 2015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 w="50800"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(Hoja1!$A$4:$A$5,Hoja1!$A$7,Hoja1!$A$10)</c:f>
              <c:strCache>
                <c:ptCount val="4"/>
                <c:pt idx="0">
                  <c:v>Molienda de granos y de semillas y obtención de aceites y grasas</c:v>
                </c:pt>
                <c:pt idx="1">
                  <c:v>Elaboración de azúcares, chocolates, dulces y similares</c:v>
                </c:pt>
                <c:pt idx="2">
                  <c:v>Elaboración de productos lácteos</c:v>
                </c:pt>
                <c:pt idx="3">
                  <c:v>Elaboración de productos de panadería y tortillas</c:v>
                </c:pt>
              </c:strCache>
            </c:strRef>
          </c:cat>
          <c:val>
            <c:numRef>
              <c:f>(Hoja1!$C$4:$C$5,Hoja1!$C$7,Hoja1!$C$10)</c:f>
              <c:numCache>
                <c:formatCode>#,##0</c:formatCode>
                <c:ptCount val="4"/>
                <c:pt idx="0">
                  <c:v>134011</c:v>
                </c:pt>
                <c:pt idx="1">
                  <c:v>76665</c:v>
                </c:pt>
                <c:pt idx="2">
                  <c:v>108560</c:v>
                </c:pt>
                <c:pt idx="3">
                  <c:v>202744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DB-4CB7-8F63-F169FB6603FD}"/>
            </c:ext>
          </c:extLst>
        </c:ser>
        <c:axId val="75278592"/>
        <c:axId val="75292672"/>
      </c:barChart>
      <c:catAx>
        <c:axId val="75278592"/>
        <c:scaling>
          <c:orientation val="minMax"/>
        </c:scaling>
        <c:axPos val="b"/>
        <c:numFmt formatCode="General" sourceLinked="0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292672"/>
        <c:crosses val="autoZero"/>
        <c:auto val="1"/>
        <c:lblAlgn val="ctr"/>
        <c:lblOffset val="100"/>
      </c:catAx>
      <c:valAx>
        <c:axId val="75292672"/>
        <c:scaling>
          <c:orientation val="minMax"/>
          <c:min val="8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27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>
        <c:manualLayout>
          <c:layoutTarget val="inner"/>
          <c:xMode val="edge"/>
          <c:yMode val="edge"/>
          <c:x val="5.2086066067355732E-2"/>
          <c:y val="3.8684529254544429E-2"/>
          <c:w val="0.93161089010651565"/>
          <c:h val="0.69359128981648521"/>
        </c:manualLayout>
      </c:layout>
      <c:barChart>
        <c:barDir val="col"/>
        <c:grouping val="clustered"/>
        <c:ser>
          <c:idx val="1"/>
          <c:order val="0"/>
          <c:tx>
            <c:strRef>
              <c:f>Hoja1!$B$1</c:f>
              <c:strCache>
                <c:ptCount val="1"/>
                <c:pt idx="0">
                  <c:v>Enero - Noviembre 2014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(Hoja1!$A$3,Hoja1!$A$6,Hoja1!$A$8:$A$9)</c:f>
              <c:strCache>
                <c:ptCount val="4"/>
                <c:pt idx="0">
                  <c:v>Elaboración de alimentos para animales</c:v>
                </c:pt>
                <c:pt idx="1">
                  <c:v>Conservación de frutas, verduras y alimentos preparados </c:v>
                </c:pt>
                <c:pt idx="2">
                  <c:v>Matanza, empacado y procesamiento de carne de ganado, aves y otros animales comestibles</c:v>
                </c:pt>
                <c:pt idx="3">
                  <c:v>Preparación y envasado de pescados y mariscos</c:v>
                </c:pt>
              </c:strCache>
            </c:strRef>
          </c:cat>
          <c:val>
            <c:numRef>
              <c:f>(Hoja1!$B$3,Hoja1!$B$6,Hoja1!$B$8:$B$9)</c:f>
              <c:numCache>
                <c:formatCode>#,##0</c:formatCode>
                <c:ptCount val="4"/>
                <c:pt idx="0">
                  <c:v>58546</c:v>
                </c:pt>
                <c:pt idx="1">
                  <c:v>55000</c:v>
                </c:pt>
                <c:pt idx="2">
                  <c:v>82345</c:v>
                </c:pt>
                <c:pt idx="3">
                  <c:v>9969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1A-4865-A1A8-F8ABFF7FF16B}"/>
            </c:ext>
          </c:extLst>
        </c:ser>
        <c:ser>
          <c:idx val="4"/>
          <c:order val="1"/>
          <c:tx>
            <c:strRef>
              <c:f>Hoja1!$C$1</c:f>
              <c:strCache>
                <c:ptCount val="1"/>
                <c:pt idx="0">
                  <c:v>Enero - Noviembre 2015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(Hoja1!$A$3,Hoja1!$A$6,Hoja1!$A$8:$A$9)</c:f>
              <c:strCache>
                <c:ptCount val="4"/>
                <c:pt idx="0">
                  <c:v>Elaboración de alimentos para animales</c:v>
                </c:pt>
                <c:pt idx="1">
                  <c:v>Conservación de frutas, verduras y alimentos preparados </c:v>
                </c:pt>
                <c:pt idx="2">
                  <c:v>Matanza, empacado y procesamiento de carne de ganado, aves y otros animales comestibles</c:v>
                </c:pt>
                <c:pt idx="3">
                  <c:v>Preparación y envasado de pescados y mariscos</c:v>
                </c:pt>
              </c:strCache>
            </c:strRef>
          </c:cat>
          <c:val>
            <c:numRef>
              <c:f>(Hoja1!$C$3,Hoja1!$C$6,Hoja1!$C$8:$C$9)</c:f>
              <c:numCache>
                <c:formatCode>#,##0</c:formatCode>
                <c:ptCount val="4"/>
                <c:pt idx="0">
                  <c:v>64060</c:v>
                </c:pt>
                <c:pt idx="1">
                  <c:v>59100</c:v>
                </c:pt>
                <c:pt idx="2">
                  <c:v>92011</c:v>
                </c:pt>
                <c:pt idx="3">
                  <c:v>10139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81A-4865-A1A8-F8ABFF7FF16B}"/>
            </c:ext>
          </c:extLst>
        </c:ser>
        <c:axId val="75507584"/>
        <c:axId val="75509120"/>
      </c:barChart>
      <c:catAx>
        <c:axId val="75507584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509120"/>
        <c:crosses val="autoZero"/>
        <c:auto val="1"/>
        <c:lblAlgn val="ctr"/>
        <c:lblOffset val="100"/>
      </c:catAx>
      <c:valAx>
        <c:axId val="755091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50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Saldo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19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BFC-4E26-937F-29A1E7A7E903}"/>
              </c:ext>
            </c:extLst>
          </c:dPt>
          <c:dPt>
            <c:idx val="2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FC-4E26-937F-29A1E7A7E90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Hoja1!$B$1:$V$1</c:f>
              <c:strCache>
                <c:ptCount val="21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Ene-Nov 2014</c:v>
                </c:pt>
                <c:pt idx="20">
                  <c:v>Ene-Nov 2015</c:v>
                </c:pt>
              </c:strCache>
            </c:strRef>
          </c:cat>
          <c:val>
            <c:numRef>
              <c:f>Hoja1!$B$2:$V$2</c:f>
              <c:numCache>
                <c:formatCode>#,##0</c:formatCode>
                <c:ptCount val="21"/>
                <c:pt idx="0">
                  <c:v>6534.9774119999975</c:v>
                </c:pt>
                <c:pt idx="1">
                  <c:v>428.62837499999983</c:v>
                </c:pt>
                <c:pt idx="2">
                  <c:v>-7800.2672540000003</c:v>
                </c:pt>
                <c:pt idx="3">
                  <c:v>-5360.5580920000002</c:v>
                </c:pt>
                <c:pt idx="4">
                  <c:v>-8048.9173039999996</c:v>
                </c:pt>
                <c:pt idx="5">
                  <c:v>-9953.2329219999992</c:v>
                </c:pt>
                <c:pt idx="6">
                  <c:v>-7916.2185790000003</c:v>
                </c:pt>
                <c:pt idx="7">
                  <c:v>-5690.3216310000043</c:v>
                </c:pt>
                <c:pt idx="8">
                  <c:v>-8811.0982839999942</c:v>
                </c:pt>
                <c:pt idx="9">
                  <c:v>-7586.6306550000008</c:v>
                </c:pt>
                <c:pt idx="10">
                  <c:v>-6133.2290140000014</c:v>
                </c:pt>
                <c:pt idx="11">
                  <c:v>-10083.088119999995</c:v>
                </c:pt>
                <c:pt idx="12">
                  <c:v>-16182.824000000002</c:v>
                </c:pt>
                <c:pt idx="13">
                  <c:v>-4763.6540000000014</c:v>
                </c:pt>
                <c:pt idx="14" formatCode="General">
                  <c:v>-3251.3440000000001</c:v>
                </c:pt>
                <c:pt idx="15" formatCode="General">
                  <c:v>-1288.2408969999999</c:v>
                </c:pt>
                <c:pt idx="16">
                  <c:v>143.85533400000008</c:v>
                </c:pt>
                <c:pt idx="17">
                  <c:v>-1114.2834559999999</c:v>
                </c:pt>
                <c:pt idx="18">
                  <c:v>-2319.5160150000002</c:v>
                </c:pt>
                <c:pt idx="19">
                  <c:v>-2573.2478149999997</c:v>
                </c:pt>
                <c:pt idx="20">
                  <c:v>-13516.751646000002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BFC-4E26-937F-29A1E7A7E903}"/>
            </c:ext>
          </c:extLst>
        </c:ser>
        <c:shape val="box"/>
        <c:axId val="75779456"/>
        <c:axId val="75785344"/>
        <c:axId val="0"/>
      </c:bar3DChart>
      <c:catAx>
        <c:axId val="75779456"/>
        <c:scaling>
          <c:orientation val="minMax"/>
        </c:scaling>
        <c:axPos val="b"/>
        <c:numFmt formatCode="General" sourceLinked="1"/>
        <c:maj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785344"/>
        <c:crosses val="autoZero"/>
        <c:auto val="1"/>
        <c:lblAlgn val="ctr"/>
        <c:lblOffset val="100"/>
      </c:catAx>
      <c:valAx>
        <c:axId val="7578534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77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Estados Unidos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19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DC6-447D-B0B8-DE720234872C}"/>
              </c:ext>
            </c:extLst>
          </c:dPt>
          <c:dPt>
            <c:idx val="2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DC6-447D-B0B8-DE720234872C}"/>
              </c:ext>
            </c:extLst>
          </c:dPt>
          <c:dLbls>
            <c:dLbl>
              <c:idx val="19"/>
              <c:layout>
                <c:manualLayout>
                  <c:x val="2.9749965594280839E-3"/>
                  <c:y val="-1.271065470630759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DC6-447D-B0B8-DE720234872C}"/>
                </c:ext>
              </c:extLst>
            </c:dLbl>
            <c:dLbl>
              <c:idx val="20"/>
              <c:layout>
                <c:manualLayout>
                  <c:x val="1.4874982797142054E-3"/>
                  <c:y val="-3.1775385717077373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4.9503942748885116E-2"/>
                      <c:h val="5.27809936679421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DC6-447D-B0B8-DE720234872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Hoja1!$B$1:$V$1</c:f>
              <c:strCache>
                <c:ptCount val="21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Ene-Nov 2014</c:v>
                </c:pt>
                <c:pt idx="20">
                  <c:v>Ene-Nov 2015</c:v>
                </c:pt>
              </c:strCache>
            </c:strRef>
          </c:cat>
          <c:val>
            <c:numRef>
              <c:f>Hoja1!$B$2:$V$2</c:f>
              <c:numCache>
                <c:formatCode>#,##0.0</c:formatCode>
                <c:ptCount val="21"/>
                <c:pt idx="0">
                  <c:v>12.42530241</c:v>
                </c:pt>
                <c:pt idx="1">
                  <c:v>11.976967520000002</c:v>
                </c:pt>
                <c:pt idx="2">
                  <c:v>9.7768908690000007</c:v>
                </c:pt>
                <c:pt idx="3">
                  <c:v>15.32202333</c:v>
                </c:pt>
                <c:pt idx="4">
                  <c:v>20.07429028</c:v>
                </c:pt>
                <c:pt idx="5">
                  <c:v>26.529672639999983</c:v>
                </c:pt>
                <c:pt idx="6">
                  <c:v>36.081852579999996</c:v>
                </c:pt>
                <c:pt idx="7">
                  <c:v>40.972673410000006</c:v>
                </c:pt>
                <c:pt idx="8">
                  <c:v>54.61956137</c:v>
                </c:pt>
                <c:pt idx="9">
                  <c:v>65.015406940000005</c:v>
                </c:pt>
                <c:pt idx="10">
                  <c:v>81.488278999999949</c:v>
                </c:pt>
                <c:pt idx="11">
                  <c:v>83.676378679999914</c:v>
                </c:pt>
                <c:pt idx="12">
                  <c:v>83.21066600000006</c:v>
                </c:pt>
                <c:pt idx="13">
                  <c:v>72.445069000000061</c:v>
                </c:pt>
                <c:pt idx="14">
                  <c:v>93.514685000000043</c:v>
                </c:pt>
                <c:pt idx="15">
                  <c:v>100.356324362</c:v>
                </c:pt>
                <c:pt idx="16">
                  <c:v>102.708593714</c:v>
                </c:pt>
                <c:pt idx="17">
                  <c:v>112.35109978000004</c:v>
                </c:pt>
                <c:pt idx="18">
                  <c:v>123.73266555799998</c:v>
                </c:pt>
                <c:pt idx="19">
                  <c:v>112.13586231899993</c:v>
                </c:pt>
                <c:pt idx="20">
                  <c:v>111.662845768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DC6-447D-B0B8-DE720234872C}"/>
            </c:ext>
          </c:extLst>
        </c:ser>
        <c:shape val="box"/>
        <c:axId val="75882880"/>
        <c:axId val="75884416"/>
        <c:axId val="0"/>
      </c:bar3DChart>
      <c:catAx>
        <c:axId val="758828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884416"/>
        <c:crosses val="autoZero"/>
        <c:auto val="1"/>
        <c:lblAlgn val="ctr"/>
        <c:lblOffset val="100"/>
      </c:catAx>
      <c:valAx>
        <c:axId val="758844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88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China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19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6DC-4971-98CE-8C9B466497C8}"/>
              </c:ext>
            </c:extLst>
          </c:dPt>
          <c:dPt>
            <c:idx val="2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6DC-4971-98CE-8C9B466497C8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Hoja1!$B$1:$V$1</c:f>
              <c:strCache>
                <c:ptCount val="21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Ene-Nov 2014</c:v>
                </c:pt>
                <c:pt idx="20">
                  <c:v>Ene-Nov 2015</c:v>
                </c:pt>
              </c:strCache>
            </c:strRef>
          </c:cat>
          <c:val>
            <c:numRef>
              <c:f>Hoja1!$B$2:$V$2</c:f>
              <c:numCache>
                <c:formatCode>General</c:formatCode>
                <c:ptCount val="21"/>
                <c:pt idx="0">
                  <c:v>-0.63831615099999961</c:v>
                </c:pt>
                <c:pt idx="1">
                  <c:v>-1.186565818</c:v>
                </c:pt>
                <c:pt idx="2">
                  <c:v>-1.5105162499999998</c:v>
                </c:pt>
                <c:pt idx="3">
                  <c:v>-1.7947161679999999</c:v>
                </c:pt>
                <c:pt idx="4">
                  <c:v>-2.676089508</c:v>
                </c:pt>
                <c:pt idx="5">
                  <c:v>-3.7451818510000026</c:v>
                </c:pt>
                <c:pt idx="6">
                  <c:v>-5.7607218319999971</c:v>
                </c:pt>
                <c:pt idx="7">
                  <c:v>-8.937828344999998</c:v>
                </c:pt>
                <c:pt idx="8">
                  <c:v>-13.622436150000006</c:v>
                </c:pt>
                <c:pt idx="9">
                  <c:v>-16.560791779999985</c:v>
                </c:pt>
                <c:pt idx="10">
                  <c:v>-22.75017291</c:v>
                </c:pt>
                <c:pt idx="11">
                  <c:v>-27.851337720000011</c:v>
                </c:pt>
                <c:pt idx="12">
                  <c:v>-32.707368000000002</c:v>
                </c:pt>
                <c:pt idx="13">
                  <c:v>-30.31338800000001</c:v>
                </c:pt>
                <c:pt idx="14">
                  <c:v>-41.409146</c:v>
                </c:pt>
                <c:pt idx="15">
                  <c:v>-46.282864807000003</c:v>
                </c:pt>
                <c:pt idx="16">
                  <c:v>-51.215317624000022</c:v>
                </c:pt>
                <c:pt idx="17">
                  <c:v>-54.856140328000002</c:v>
                </c:pt>
                <c:pt idx="18">
                  <c:v>-60.276787590999994</c:v>
                </c:pt>
                <c:pt idx="19">
                  <c:v>-54.520478865000001</c:v>
                </c:pt>
                <c:pt idx="20">
                  <c:v>-59.894295531000004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6DC-4971-98CE-8C9B466497C8}"/>
            </c:ext>
          </c:extLst>
        </c:ser>
        <c:shape val="box"/>
        <c:axId val="75997184"/>
        <c:axId val="75998720"/>
        <c:axId val="0"/>
      </c:bar3DChart>
      <c:catAx>
        <c:axId val="75997184"/>
        <c:scaling>
          <c:orientation val="minMax"/>
        </c:scaling>
        <c:axPos val="b"/>
        <c:numFmt formatCode="General" sourceLinked="1"/>
        <c:maj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998720"/>
        <c:crosses val="autoZero"/>
        <c:auto val="1"/>
        <c:lblAlgn val="ctr"/>
        <c:lblOffset val="100"/>
      </c:catAx>
      <c:valAx>
        <c:axId val="759987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997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view3D>
      <c:rAngAx val="1"/>
    </c:view3D>
    <c:plotArea>
      <c:layout>
        <c:manualLayout>
          <c:layoutTarget val="inner"/>
          <c:xMode val="edge"/>
          <c:yMode val="edge"/>
          <c:x val="7.1533251195547792E-2"/>
          <c:y val="3.1053123738489802E-2"/>
          <c:w val="0.90948365299987965"/>
          <c:h val="0.87030684823957338"/>
        </c:manualLayout>
      </c:layout>
      <c:bar3D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Terciario</c:v>
                </c:pt>
              </c:strCache>
            </c:strRef>
          </c:tx>
          <c:spPr>
            <a:solidFill>
              <a:srgbClr val="FF66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2014 III Trim</c:v>
                </c:pt>
                <c:pt idx="1">
                  <c:v>2015 III Trim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30.2</c:v>
                </c:pt>
                <c:pt idx="1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CF-40BD-926A-7EDE6B4AD55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Secundario</c:v>
                </c:pt>
              </c:strCache>
            </c:strRef>
          </c:tx>
          <c:spPr>
            <a:solidFill>
              <a:srgbClr val="00B0F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2014 III Trim</c:v>
                </c:pt>
                <c:pt idx="1">
                  <c:v>2015 III Trim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12.1</c:v>
                </c:pt>
                <c:pt idx="1">
                  <c:v>12.6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CF-40BD-926A-7EDE6B4AD55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Primario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2014 III Trim</c:v>
                </c:pt>
                <c:pt idx="1">
                  <c:v>2015 III Trim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6.8</c:v>
                </c:pt>
                <c:pt idx="1">
                  <c:v>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ECF-40BD-926A-7EDE6B4AD551}"/>
            </c:ext>
          </c:extLst>
        </c:ser>
        <c:shape val="cylinder"/>
        <c:axId val="81303424"/>
        <c:axId val="81304960"/>
        <c:axId val="0"/>
      </c:bar3DChart>
      <c:catAx>
        <c:axId val="81303424"/>
        <c:scaling>
          <c:orientation val="minMax"/>
        </c:scaling>
        <c:axPos val="b"/>
        <c:numFmt formatCode="General" sourceLinked="1"/>
        <c:tickLblPos val="nextTo"/>
        <c:crossAx val="81304960"/>
        <c:crosses val="autoZero"/>
        <c:auto val="1"/>
        <c:lblAlgn val="ctr"/>
        <c:lblOffset val="100"/>
      </c:catAx>
      <c:valAx>
        <c:axId val="81304960"/>
        <c:scaling>
          <c:orientation val="minMax"/>
        </c:scaling>
        <c:axPos val="l"/>
        <c:numFmt formatCode="General" sourceLinked="1"/>
        <c:tickLblPos val="nextTo"/>
        <c:crossAx val="8130342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SUBOCUPADA</c:v>
                </c:pt>
              </c:strCache>
            </c:strRef>
          </c:tx>
          <c:spPr>
            <a:solidFill>
              <a:srgbClr val="FF66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Hoja1!$A$2:$A$3</c:f>
              <c:strCache>
                <c:ptCount val="2"/>
                <c:pt idx="0">
                  <c:v>2014 III Trim</c:v>
                </c:pt>
                <c:pt idx="1">
                  <c:v>2015 III Trim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8.1</c:v>
                </c:pt>
                <c:pt idx="1">
                  <c:v>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40-4326-BC4F-911C3D519BF3}"/>
            </c:ext>
          </c:extLst>
        </c:ser>
        <c:shape val="cylinder"/>
        <c:axId val="83949440"/>
        <c:axId val="83950976"/>
        <c:axId val="0"/>
      </c:bar3DChart>
      <c:catAx>
        <c:axId val="839494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s-MX"/>
          </a:p>
        </c:txPr>
        <c:crossAx val="83950976"/>
        <c:crosses val="autoZero"/>
        <c:auto val="1"/>
        <c:lblAlgn val="ctr"/>
        <c:lblOffset val="100"/>
      </c:catAx>
      <c:valAx>
        <c:axId val="83950976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s-MX"/>
          </a:p>
        </c:txPr>
        <c:crossAx val="8394944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ICC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30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Hoja1!$A$2:$A$50</c:f>
              <c:strCache>
                <c:ptCount val="49"/>
                <c:pt idx="0">
                  <c:v>2012/01</c:v>
                </c:pt>
                <c:pt idx="1">
                  <c:v>2012/02</c:v>
                </c:pt>
                <c:pt idx="2">
                  <c:v>2012/03</c:v>
                </c:pt>
                <c:pt idx="3">
                  <c:v>2012/04</c:v>
                </c:pt>
                <c:pt idx="4">
                  <c:v>2012/05</c:v>
                </c:pt>
                <c:pt idx="5">
                  <c:v>2012/06</c:v>
                </c:pt>
                <c:pt idx="6">
                  <c:v>2012/07</c:v>
                </c:pt>
                <c:pt idx="7">
                  <c:v>2012/08</c:v>
                </c:pt>
                <c:pt idx="8">
                  <c:v>2012/09</c:v>
                </c:pt>
                <c:pt idx="9">
                  <c:v>2012/10</c:v>
                </c:pt>
                <c:pt idx="10">
                  <c:v>2012/11</c:v>
                </c:pt>
                <c:pt idx="11">
                  <c:v>2012/12</c:v>
                </c:pt>
                <c:pt idx="12">
                  <c:v>2013/01</c:v>
                </c:pt>
                <c:pt idx="13">
                  <c:v>2013/02</c:v>
                </c:pt>
                <c:pt idx="14">
                  <c:v>2013/03</c:v>
                </c:pt>
                <c:pt idx="15">
                  <c:v>2013/04</c:v>
                </c:pt>
                <c:pt idx="16">
                  <c:v>2013/05</c:v>
                </c:pt>
                <c:pt idx="17">
                  <c:v>2013/06</c:v>
                </c:pt>
                <c:pt idx="18">
                  <c:v>2013/07</c:v>
                </c:pt>
                <c:pt idx="19">
                  <c:v>2013/08</c:v>
                </c:pt>
                <c:pt idx="20">
                  <c:v>2013/09</c:v>
                </c:pt>
                <c:pt idx="21">
                  <c:v>2013/10</c:v>
                </c:pt>
                <c:pt idx="22">
                  <c:v>2013/11</c:v>
                </c:pt>
                <c:pt idx="23">
                  <c:v>2013/12</c:v>
                </c:pt>
                <c:pt idx="24">
                  <c:v>2014/01</c:v>
                </c:pt>
                <c:pt idx="25">
                  <c:v>2014/02</c:v>
                </c:pt>
                <c:pt idx="26">
                  <c:v>2014/03</c:v>
                </c:pt>
                <c:pt idx="27">
                  <c:v>2014/04</c:v>
                </c:pt>
                <c:pt idx="28">
                  <c:v>2014/05</c:v>
                </c:pt>
                <c:pt idx="29">
                  <c:v>2014/06</c:v>
                </c:pt>
                <c:pt idx="30">
                  <c:v>2014/07</c:v>
                </c:pt>
                <c:pt idx="31">
                  <c:v>2014/08</c:v>
                </c:pt>
                <c:pt idx="32">
                  <c:v>2014/09</c:v>
                </c:pt>
                <c:pt idx="33">
                  <c:v>2014/10</c:v>
                </c:pt>
                <c:pt idx="34">
                  <c:v>2014/11</c:v>
                </c:pt>
                <c:pt idx="35">
                  <c:v>2014/12</c:v>
                </c:pt>
                <c:pt idx="36">
                  <c:v>2015/01</c:v>
                </c:pt>
                <c:pt idx="37">
                  <c:v>2015/02</c:v>
                </c:pt>
                <c:pt idx="38">
                  <c:v>2015/03</c:v>
                </c:pt>
                <c:pt idx="39">
                  <c:v>2015/04</c:v>
                </c:pt>
                <c:pt idx="40">
                  <c:v>2015/05</c:v>
                </c:pt>
                <c:pt idx="41">
                  <c:v>2015/06</c:v>
                </c:pt>
                <c:pt idx="42">
                  <c:v>2015/07</c:v>
                </c:pt>
                <c:pt idx="43">
                  <c:v>2015/08</c:v>
                </c:pt>
                <c:pt idx="44">
                  <c:v>2015/09</c:v>
                </c:pt>
                <c:pt idx="45">
                  <c:v>2015/10</c:v>
                </c:pt>
                <c:pt idx="46">
                  <c:v>2015/11</c:v>
                </c:pt>
                <c:pt idx="47">
                  <c:v>2015/12</c:v>
                </c:pt>
                <c:pt idx="48">
                  <c:v>2016/01</c:v>
                </c:pt>
              </c:strCache>
            </c:strRef>
          </c:cat>
          <c:val>
            <c:numRef>
              <c:f>Hoja1!$B$2:$B$50</c:f>
              <c:numCache>
                <c:formatCode>General</c:formatCode>
                <c:ptCount val="49"/>
                <c:pt idx="0">
                  <c:v>95.396428508312994</c:v>
                </c:pt>
                <c:pt idx="1">
                  <c:v>93.636827330109895</c:v>
                </c:pt>
                <c:pt idx="2">
                  <c:v>93.400821434807995</c:v>
                </c:pt>
                <c:pt idx="3">
                  <c:v>97.228522053185941</c:v>
                </c:pt>
                <c:pt idx="4">
                  <c:v>96.271424277926982</c:v>
                </c:pt>
                <c:pt idx="5">
                  <c:v>95.540124458757077</c:v>
                </c:pt>
                <c:pt idx="6">
                  <c:v>98.850968572087893</c:v>
                </c:pt>
                <c:pt idx="7">
                  <c:v>97.552285626534896</c:v>
                </c:pt>
                <c:pt idx="8">
                  <c:v>94.038689032532943</c:v>
                </c:pt>
                <c:pt idx="9">
                  <c:v>94.932264552128999</c:v>
                </c:pt>
                <c:pt idx="10">
                  <c:v>94.159691082934941</c:v>
                </c:pt>
                <c:pt idx="11">
                  <c:v>98.988400650633949</c:v>
                </c:pt>
                <c:pt idx="12">
                  <c:v>100.00677753482985</c:v>
                </c:pt>
                <c:pt idx="13">
                  <c:v>95.450435743922981</c:v>
                </c:pt>
                <c:pt idx="14">
                  <c:v>95.383994596456915</c:v>
                </c:pt>
                <c:pt idx="15">
                  <c:v>95.727644283711058</c:v>
                </c:pt>
                <c:pt idx="16">
                  <c:v>95.152673644716003</c:v>
                </c:pt>
                <c:pt idx="17">
                  <c:v>93.255785071092959</c:v>
                </c:pt>
                <c:pt idx="18">
                  <c:v>97.955283463903058</c:v>
                </c:pt>
                <c:pt idx="19">
                  <c:v>97.439677840361981</c:v>
                </c:pt>
                <c:pt idx="20">
                  <c:v>94.103121034585925</c:v>
                </c:pt>
                <c:pt idx="21">
                  <c:v>91.163888080753907</c:v>
                </c:pt>
                <c:pt idx="22">
                  <c:v>88.674419000941</c:v>
                </c:pt>
                <c:pt idx="23">
                  <c:v>89.663967243481906</c:v>
                </c:pt>
                <c:pt idx="24">
                  <c:v>84.456111401949059</c:v>
                </c:pt>
                <c:pt idx="25">
                  <c:v>84.523656744625981</c:v>
                </c:pt>
                <c:pt idx="26">
                  <c:v>88.785119980779058</c:v>
                </c:pt>
                <c:pt idx="27">
                  <c:v>90.262304461300076</c:v>
                </c:pt>
                <c:pt idx="28">
                  <c:v>90.713832577419907</c:v>
                </c:pt>
                <c:pt idx="29">
                  <c:v>90.97306195001498</c:v>
                </c:pt>
                <c:pt idx="30">
                  <c:v>90.520972254044906</c:v>
                </c:pt>
                <c:pt idx="31">
                  <c:v>89.712964210761001</c:v>
                </c:pt>
                <c:pt idx="32">
                  <c:v>91.835022285989979</c:v>
                </c:pt>
                <c:pt idx="33">
                  <c:v>90.561872887518959</c:v>
                </c:pt>
                <c:pt idx="34">
                  <c:v>92.884686641022057</c:v>
                </c:pt>
                <c:pt idx="35">
                  <c:v>93.552124170352982</c:v>
                </c:pt>
                <c:pt idx="36">
                  <c:v>91.068998209865981</c:v>
                </c:pt>
                <c:pt idx="37">
                  <c:v>90.258022521236981</c:v>
                </c:pt>
                <c:pt idx="38">
                  <c:v>93.060056426919004</c:v>
                </c:pt>
                <c:pt idx="39">
                  <c:v>91.316005806845979</c:v>
                </c:pt>
                <c:pt idx="40">
                  <c:v>91.954729829135076</c:v>
                </c:pt>
                <c:pt idx="41">
                  <c:v>94.739829566642058</c:v>
                </c:pt>
                <c:pt idx="42">
                  <c:v>92.171569390032005</c:v>
                </c:pt>
                <c:pt idx="43">
                  <c:v>90.4</c:v>
                </c:pt>
                <c:pt idx="44">
                  <c:v>90.6</c:v>
                </c:pt>
                <c:pt idx="45">
                  <c:v>91.3</c:v>
                </c:pt>
                <c:pt idx="46">
                  <c:v>92.5</c:v>
                </c:pt>
                <c:pt idx="47">
                  <c:v>93</c:v>
                </c:pt>
                <c:pt idx="48">
                  <c:v>92.5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2F-49E3-B091-B3EF1C44A7E9}"/>
            </c:ext>
          </c:extLst>
        </c:ser>
        <c:gapWidth val="100"/>
        <c:overlap val="-27"/>
        <c:axId val="94214784"/>
        <c:axId val="94224768"/>
      </c:barChart>
      <c:catAx>
        <c:axId val="942147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4224768"/>
        <c:crosses val="autoZero"/>
        <c:auto val="1"/>
        <c:lblAlgn val="ctr"/>
        <c:lblOffset val="100"/>
      </c:catAx>
      <c:valAx>
        <c:axId val="9422476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4214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r>
              <a:rPr lang="es-MX" dirty="0">
                <a:latin typeface="+mj-lt"/>
              </a:rPr>
              <a:t>Alimentos, bebidas y tabaco</a:t>
            </a:r>
          </a:p>
        </c:rich>
      </c:tx>
      <c:layout>
        <c:manualLayout>
          <c:xMode val="edge"/>
          <c:yMode val="edge"/>
          <c:x val="0.15091567038690676"/>
          <c:y val="3.3527867426966354E-4"/>
        </c:manualLayout>
      </c:layout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2.3499999999999988</c:v>
                </c:pt>
                <c:pt idx="1">
                  <c:v>0.36200000000000027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9D-46DF-AECB-712055F5D2A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0.46</c:v>
                </c:pt>
                <c:pt idx="1">
                  <c:v>7.1999999999999995E-2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9D-46DF-AECB-712055F5D2A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0.37000000000000022</c:v>
                </c:pt>
                <c:pt idx="1">
                  <c:v>5.8000000000000003E-2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9D-46DF-AECB-712055F5D2A8}"/>
            </c:ext>
          </c:extLst>
        </c:ser>
        <c:dLbls>
          <c:showVal val="1"/>
        </c:dLbls>
        <c:gapWidth val="444"/>
        <c:overlap val="-90"/>
        <c:axId val="94851072"/>
        <c:axId val="94852608"/>
      </c:barChart>
      <c:catAx>
        <c:axId val="9485107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4852608"/>
        <c:crosses val="autoZero"/>
        <c:auto val="1"/>
        <c:lblAlgn val="ctr"/>
        <c:lblOffset val="100"/>
      </c:catAx>
      <c:valAx>
        <c:axId val="9485260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9485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6266486263431089"/>
          <c:y val="0.32027501617790932"/>
          <c:w val="0.37701917599984552"/>
          <c:h val="0.1075322027278189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r>
              <a:rPr lang="es-MX" dirty="0">
                <a:latin typeface="+mj-lt"/>
              </a:rPr>
              <a:t>Alimentos, bebidas y tabaco</a:t>
            </a:r>
          </a:p>
        </c:rich>
      </c:tx>
      <c:layout>
        <c:manualLayout>
          <c:xMode val="edge"/>
          <c:yMode val="edge"/>
          <c:x val="0.1628729105428964"/>
          <c:y val="3.3527867426966283E-4"/>
        </c:manualLayout>
      </c:layout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4.6399999999999997</c:v>
                </c:pt>
                <c:pt idx="1">
                  <c:v>0.69799999999999995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F5-4544-8FE8-E1F98CB6277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3.3699999999999997</c:v>
                </c:pt>
                <c:pt idx="1">
                  <c:v>0.52600000000000002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F5-4544-8FE8-E1F98CB6277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2.59</c:v>
                </c:pt>
                <c:pt idx="1">
                  <c:v>0.40500000000000008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0F5-4544-8FE8-E1F98CB62778}"/>
            </c:ext>
          </c:extLst>
        </c:ser>
        <c:dLbls>
          <c:showVal val="1"/>
        </c:dLbls>
        <c:gapWidth val="444"/>
        <c:overlap val="-90"/>
        <c:axId val="94788224"/>
        <c:axId val="94814592"/>
      </c:barChart>
      <c:catAx>
        <c:axId val="9478822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4814592"/>
        <c:crosses val="autoZero"/>
        <c:auto val="1"/>
        <c:lblAlgn val="ctr"/>
        <c:lblOffset val="100"/>
      </c:catAx>
      <c:valAx>
        <c:axId val="9481459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9478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s-MX">
                <a:latin typeface="+mj-lt"/>
              </a:rPr>
              <a:t>Agropecuarios</a:t>
            </a:r>
          </a:p>
        </c:rich>
      </c:tx>
      <c:layout>
        <c:manualLayout>
          <c:xMode val="edge"/>
          <c:yMode val="edge"/>
          <c:x val="0.30430488230352737"/>
          <c:y val="1.5916325106828291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9.2063113845050351E-2"/>
          <c:y val="0.27965066422487928"/>
          <c:w val="0.86461811260737498"/>
          <c:h val="0.57809249912274729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 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-0.67000000000000015</c:v>
                </c:pt>
                <c:pt idx="1">
                  <c:v>-6.1000000000000006E-2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F95-46A4-8392-614CB348BD3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 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-0.78</c:v>
                </c:pt>
                <c:pt idx="1">
                  <c:v>-7.3999999999999996E-2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F95-46A4-8392-614CB348BD39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 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2.68</c:v>
                </c:pt>
                <c:pt idx="1">
                  <c:v>0.254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F95-46A4-8392-614CB348BD39}"/>
            </c:ext>
          </c:extLst>
        </c:ser>
        <c:dLbls>
          <c:showVal val="1"/>
        </c:dLbls>
        <c:gapWidth val="444"/>
        <c:overlap val="-90"/>
        <c:axId val="94401664"/>
        <c:axId val="94403200"/>
      </c:barChart>
      <c:catAx>
        <c:axId val="9440166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endParaRPr lang="es-MX"/>
          </a:p>
        </c:txPr>
        <c:crossAx val="94403200"/>
        <c:crosses val="autoZero"/>
        <c:auto val="1"/>
        <c:lblAlgn val="ctr"/>
        <c:lblOffset val="100"/>
      </c:catAx>
      <c:valAx>
        <c:axId val="9440320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9440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2981540353700589"/>
          <c:y val="0.15663229704109033"/>
          <c:w val="0.38625916133824412"/>
          <c:h val="8.6688574634522494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s-MX">
                <a:latin typeface="+mj-lt"/>
              </a:rPr>
              <a:t>Agropecuarios</a:t>
            </a:r>
          </a:p>
        </c:rich>
      </c:tx>
      <c:layout>
        <c:manualLayout>
          <c:xMode val="edge"/>
          <c:yMode val="edge"/>
          <c:x val="0.20838474087674491"/>
          <c:y val="4.3604473707159676E-2"/>
        </c:manualLayout>
      </c:layout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 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6.21</c:v>
                </c:pt>
                <c:pt idx="1">
                  <c:v>0.53400000000000003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62-41FB-BA99-B68900C371D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 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8.5</c:v>
                </c:pt>
                <c:pt idx="1">
                  <c:v>0.76100000000000045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62-41FB-BA99-B68900C371D7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 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5.2700000000000014</c:v>
                </c:pt>
                <c:pt idx="1">
                  <c:v>0.49700000000000022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C62-41FB-BA99-B68900C371D7}"/>
            </c:ext>
          </c:extLst>
        </c:ser>
        <c:dLbls>
          <c:showVal val="1"/>
        </c:dLbls>
        <c:gapWidth val="444"/>
        <c:overlap val="-90"/>
        <c:axId val="95068160"/>
        <c:axId val="95069696"/>
      </c:barChart>
      <c:catAx>
        <c:axId val="9506816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endParaRPr lang="es-MX"/>
          </a:p>
        </c:txPr>
        <c:crossAx val="95069696"/>
        <c:crosses val="autoZero"/>
        <c:auto val="1"/>
        <c:lblAlgn val="ctr"/>
        <c:lblOffset val="100"/>
      </c:catAx>
      <c:valAx>
        <c:axId val="9506969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9506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Ind. Alimentaria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dPt>
            <c:idx val="12"/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B5E-4AF6-A201-030127F10F93}"/>
              </c:ext>
            </c:extLst>
          </c:dPt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Hoja1!$B$1:$N$1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2014 3er trim</c:v>
                </c:pt>
                <c:pt idx="12">
                  <c:v>2015 3er trim</c:v>
                </c:pt>
              </c:strCache>
            </c:strRef>
          </c:cat>
          <c:val>
            <c:numRef>
              <c:f>Hoja1!$B$2:$N$2</c:f>
              <c:numCache>
                <c:formatCode>#,##0.00</c:formatCode>
                <c:ptCount val="13"/>
                <c:pt idx="0">
                  <c:v>3.1776139649999999</c:v>
                </c:pt>
                <c:pt idx="1">
                  <c:v>2.6285448850000002</c:v>
                </c:pt>
                <c:pt idx="2">
                  <c:v>1.6470151559999999</c:v>
                </c:pt>
                <c:pt idx="3">
                  <c:v>2.2291960120000036</c:v>
                </c:pt>
                <c:pt idx="4">
                  <c:v>1.099251172</c:v>
                </c:pt>
                <c:pt idx="5">
                  <c:v>-0.282097445</c:v>
                </c:pt>
                <c:pt idx="6">
                  <c:v>1.6790463519999999</c:v>
                </c:pt>
                <c:pt idx="7">
                  <c:v>2.1601410020000036</c:v>
                </c:pt>
                <c:pt idx="8">
                  <c:v>2.5886832520000036</c:v>
                </c:pt>
                <c:pt idx="9">
                  <c:v>0.99589914700000004</c:v>
                </c:pt>
                <c:pt idx="10">
                  <c:v>1.0723910979999975</c:v>
                </c:pt>
                <c:pt idx="11">
                  <c:v>0.74101778299999999</c:v>
                </c:pt>
                <c:pt idx="12">
                  <c:v>1.74036317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B5E-4AF6-A201-030127F10F93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Ind. De las Bebidas y del tabaco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C00000"/>
              </a:solidFill>
            </a:ln>
            <a:effectLst/>
          </c:spPr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Hoja1!$B$1:$N$1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2014 3er trim</c:v>
                </c:pt>
                <c:pt idx="12">
                  <c:v>2015 3er trim</c:v>
                </c:pt>
              </c:strCache>
            </c:strRef>
          </c:cat>
          <c:val>
            <c:numRef>
              <c:f>Hoja1!$B$3:$N$3</c:f>
              <c:numCache>
                <c:formatCode>#,##0.00</c:formatCode>
                <c:ptCount val="13"/>
                <c:pt idx="0">
                  <c:v>6.6408155229999872</c:v>
                </c:pt>
                <c:pt idx="1">
                  <c:v>5.7321258119999934</c:v>
                </c:pt>
                <c:pt idx="2">
                  <c:v>5.8722064300000003</c:v>
                </c:pt>
                <c:pt idx="3">
                  <c:v>2.7415302630000036</c:v>
                </c:pt>
                <c:pt idx="4">
                  <c:v>2.3820991819999997</c:v>
                </c:pt>
                <c:pt idx="5">
                  <c:v>0.3143569190000009</c:v>
                </c:pt>
                <c:pt idx="6">
                  <c:v>0.56854256899999922</c:v>
                </c:pt>
                <c:pt idx="7">
                  <c:v>4.6256970949999996</c:v>
                </c:pt>
                <c:pt idx="8">
                  <c:v>2.5649875320000031</c:v>
                </c:pt>
                <c:pt idx="9">
                  <c:v>-0.46910273200000002</c:v>
                </c:pt>
                <c:pt idx="10">
                  <c:v>6.4797234360000093</c:v>
                </c:pt>
                <c:pt idx="11">
                  <c:v>4.624558621999987</c:v>
                </c:pt>
                <c:pt idx="12">
                  <c:v>4.6818768830000002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B5E-4AF6-A201-030127F10F93}"/>
            </c:ext>
          </c:extLst>
        </c:ser>
        <c:gapWidth val="50"/>
        <c:overlap val="-27"/>
        <c:axId val="99178368"/>
        <c:axId val="99179904"/>
      </c:barChart>
      <c:catAx>
        <c:axId val="99178368"/>
        <c:scaling>
          <c:orientation val="minMax"/>
        </c:scaling>
        <c:axPos val="b"/>
        <c:numFmt formatCode="General" sourceLinked="1"/>
        <c:maj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9179904"/>
        <c:crosses val="autoZero"/>
        <c:auto val="1"/>
        <c:lblAlgn val="ctr"/>
        <c:lblOffset val="100"/>
      </c:catAx>
      <c:valAx>
        <c:axId val="9917990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917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Agroalimentaria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12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DAE-4787-BABC-761A2CE15B90}"/>
              </c:ext>
            </c:extLst>
          </c:dPt>
          <c:dPt>
            <c:idx val="13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AE-4787-BABC-761A2CE15B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Hoja1!$A$2:$A$15</c:f>
              <c:strCach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Ene-Nov 2014</c:v>
                </c:pt>
                <c:pt idx="13">
                  <c:v>Ene-Nov 2015</c:v>
                </c:pt>
              </c:strCache>
            </c:strRef>
          </c:cat>
          <c:val>
            <c:numRef>
              <c:f>Hoja1!$B$2:$B$15</c:f>
              <c:numCache>
                <c:formatCode>#,##0</c:formatCode>
                <c:ptCount val="14"/>
                <c:pt idx="0">
                  <c:v>-3400.5933730000015</c:v>
                </c:pt>
                <c:pt idx="1">
                  <c:v>-3501.8938480000002</c:v>
                </c:pt>
                <c:pt idx="2">
                  <c:v>-2880.632975</c:v>
                </c:pt>
                <c:pt idx="3">
                  <c:v>-2609.1507280000001</c:v>
                </c:pt>
                <c:pt idx="4">
                  <c:v>-4864.3489230000014</c:v>
                </c:pt>
                <c:pt idx="5">
                  <c:v>-7015.839207</c:v>
                </c:pt>
                <c:pt idx="6">
                  <c:v>-3516.3794889999999</c:v>
                </c:pt>
                <c:pt idx="7">
                  <c:v>-3448.0896629999997</c:v>
                </c:pt>
                <c:pt idx="8">
                  <c:v>-4563.6657040000027</c:v>
                </c:pt>
                <c:pt idx="9">
                  <c:v>-4550.1539320000002</c:v>
                </c:pt>
                <c:pt idx="10">
                  <c:v>-2471.294515</c:v>
                </c:pt>
                <c:pt idx="11">
                  <c:v>-1691.872451</c:v>
                </c:pt>
                <c:pt idx="12">
                  <c:v>-1507.8014959999998</c:v>
                </c:pt>
                <c:pt idx="13">
                  <c:v>1466.1639559999999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DAE-4787-BABC-761A2CE15B90}"/>
            </c:ext>
          </c:extLst>
        </c:ser>
        <c:shape val="box"/>
        <c:axId val="99132928"/>
        <c:axId val="99134464"/>
        <c:axId val="0"/>
      </c:bar3DChart>
      <c:catAx>
        <c:axId val="99132928"/>
        <c:scaling>
          <c:orientation val="minMax"/>
        </c:scaling>
        <c:axPos val="b"/>
        <c:numFmt formatCode="General" sourceLinked="1"/>
        <c:maj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9134464"/>
        <c:crosses val="autoZero"/>
        <c:auto val="1"/>
        <c:lblAlgn val="ctr"/>
        <c:lblOffset val="100"/>
      </c:catAx>
      <c:valAx>
        <c:axId val="9913446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913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0.0743</cdr:x>
      <cdr:y>0.93413</cdr:y>
    </cdr:from>
    <cdr:to>
      <cdr:x>0.20042</cdr:x>
      <cdr:y>0.98929</cdr:y>
    </cdr:to>
    <cdr:sp macro="" textlink="">
      <cdr:nvSpPr>
        <cdr:cNvPr id="2" name="6 CuadroTexto"/>
        <cdr:cNvSpPr txBox="1"/>
      </cdr:nvSpPr>
      <cdr:spPr>
        <a:xfrm xmlns:a="http://schemas.openxmlformats.org/drawingml/2006/main">
          <a:off x="636673" y="4690954"/>
          <a:ext cx="108068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s-MX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1200" dirty="0" smtClean="0">
              <a:latin typeface="+mj-lt"/>
            </a:rPr>
            <a:t>Fuente: INEGI.</a:t>
          </a:r>
          <a:endParaRPr lang="es-MX" sz="1200" dirty="0">
            <a:latin typeface="+mj-lt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0.28564</cdr:x>
      <cdr:y>0.10418</cdr:y>
    </cdr:from>
    <cdr:to>
      <cdr:x>0.39392</cdr:x>
      <cdr:y>0.19268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2102111" y="468152"/>
          <a:ext cx="796852" cy="39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MX" sz="1800" b="1" dirty="0" smtClean="0"/>
            <a:t>49.1</a:t>
          </a:r>
          <a:endParaRPr lang="es-MX" sz="1800" b="1" dirty="0"/>
        </a:p>
      </cdr:txBody>
    </cdr:sp>
  </cdr:relSizeAnchor>
  <cdr:relSizeAnchor xmlns:cdr="http://schemas.openxmlformats.org/drawingml/2006/chartDrawing">
    <cdr:from>
      <cdr:x>0.67002</cdr:x>
      <cdr:y>0.10257</cdr:y>
    </cdr:from>
    <cdr:to>
      <cdr:x>0.7783</cdr:x>
      <cdr:y>0.19107</cdr:y>
    </cdr:to>
    <cdr:sp macro="" textlink="">
      <cdr:nvSpPr>
        <cdr:cNvPr id="4" name="1 CuadroTexto"/>
        <cdr:cNvSpPr txBox="1"/>
      </cdr:nvSpPr>
      <cdr:spPr>
        <a:xfrm xmlns:a="http://schemas.openxmlformats.org/drawingml/2006/main">
          <a:off x="4930797" y="460898"/>
          <a:ext cx="796852" cy="39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1800" b="1" dirty="0" smtClean="0"/>
            <a:t>50.4</a:t>
          </a:r>
          <a:endParaRPr lang="es-MX" sz="18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1191" y="0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/>
          <a:lstStyle>
            <a:lvl1pPr algn="r">
              <a:defRPr sz="1200"/>
            </a:lvl1pPr>
          </a:lstStyle>
          <a:p>
            <a:fld id="{19502E68-3C38-4DB3-8055-B9B436AD75FA}" type="datetimeFigureOut">
              <a:rPr lang="es-MX" smtClean="0"/>
              <a:pPr/>
              <a:t>10/02/2016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30555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1191" y="8830555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 anchor="b"/>
          <a:lstStyle>
            <a:lvl1pPr algn="r">
              <a:defRPr sz="1200"/>
            </a:lvl1pPr>
          </a:lstStyle>
          <a:p>
            <a:fld id="{3B8EC629-6974-4830-91AC-99C08D41176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440499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1191" y="0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/>
          <a:lstStyle>
            <a:lvl1pPr algn="r">
              <a:defRPr sz="1200"/>
            </a:lvl1pPr>
          </a:lstStyle>
          <a:p>
            <a:fld id="{1C1B92B3-6443-48D2-884D-D332E401A2BB}" type="datetimeFigureOut">
              <a:rPr lang="es-MX" smtClean="0"/>
              <a:pPr/>
              <a:t>10/02/2016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2875" y="1162050"/>
            <a:ext cx="4184650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65" tIns="45482" rIns="90965" bIns="45482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356" y="4473707"/>
            <a:ext cx="5607688" cy="3660447"/>
          </a:xfrm>
          <a:prstGeom prst="rect">
            <a:avLst/>
          </a:prstGeom>
        </p:spPr>
        <p:txBody>
          <a:bodyPr vert="horz" lIns="90965" tIns="45482" rIns="90965" bIns="45482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30555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1191" y="8830555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 anchor="b"/>
          <a:lstStyle>
            <a:lvl1pPr algn="r">
              <a:defRPr sz="1200"/>
            </a:lvl1pPr>
          </a:lstStyle>
          <a:p>
            <a:fld id="{0DFBDCE3-FF06-4220-8A59-686013E309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946017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6E3D2F3B-25A5-469A-B9F0-E362EB5C4141}" type="slidenum">
              <a:rPr lang="es-ES" sz="1200" u="none">
                <a:solidFill>
                  <a:prstClr val="black"/>
                </a:solidFill>
              </a:rPr>
              <a:pPr algn="r" eaLnBrk="1" hangingPunct="1"/>
              <a:t>1</a:t>
            </a:fld>
            <a:endParaRPr lang="es-ES" sz="1200" u="none" dirty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710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4140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005DFD11-D959-4C0E-86B0-2CA2D227265A}" type="slidenum">
              <a:rPr lang="es-ES" sz="1200" u="none">
                <a:solidFill>
                  <a:prstClr val="black"/>
                </a:solidFill>
              </a:rPr>
              <a:pPr algn="r" eaLnBrk="1" hangingPunct="1"/>
              <a:t>3</a:t>
            </a:fld>
            <a:endParaRPr lang="es-ES" sz="1200" u="none" dirty="0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710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8258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76338" y="693738"/>
            <a:ext cx="4622800" cy="34671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8779-8433-4254-A6D6-B590FB2CAB47}" type="slidenum">
              <a:rPr lang="es-MX" smtClean="0"/>
              <a:pPr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192599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274763" y="712788"/>
            <a:ext cx="4738687" cy="35544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8779-8433-4254-A6D6-B590FB2CAB47}" type="slidenum">
              <a:rPr lang="es-MX" smtClean="0">
                <a:solidFill>
                  <a:prstClr val="black"/>
                </a:solidFill>
              </a:rPr>
              <a:pPr/>
              <a:t>6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0012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76338" y="693738"/>
            <a:ext cx="4622800" cy="34671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8779-8433-4254-A6D6-B590FB2CAB47}" type="slidenum">
              <a:rPr lang="es-MX" smtClean="0"/>
              <a:pPr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570445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3810B0AA-1B2B-4814-816E-A0782E93DDFB}" type="slidenum">
              <a:rPr lang="es-ES" sz="1200" u="none"/>
              <a:pPr algn="r" eaLnBrk="1" hangingPunct="1"/>
              <a:t>8</a:t>
            </a:fld>
            <a:endParaRPr lang="es-ES" sz="1200" u="none" dirty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710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1603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B9A4A2C6-FEB9-4B8F-A78F-4694989564BA}" type="slidenum">
              <a:rPr lang="es-ES" sz="1200" u="none"/>
              <a:pPr algn="r" eaLnBrk="1" hangingPunct="1"/>
              <a:t>9</a:t>
            </a:fld>
            <a:endParaRPr lang="es-ES" sz="1200" u="none" dirty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710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1468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409CA0CA-D730-452A-B142-946FC2FE0ABE}" type="slidenum">
              <a:rPr lang="es-ES" sz="1200" u="none"/>
              <a:pPr algn="r" eaLnBrk="1" hangingPunct="1"/>
              <a:t>61</a:t>
            </a:fld>
            <a:endParaRPr lang="es-ES" sz="1200" u="none" dirty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7100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81394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7541B74A-4CC5-444F-94BD-E04FDA14E4D2}" type="slidenum">
              <a:rPr lang="es-ES" sz="1200" u="none"/>
              <a:pPr algn="r" eaLnBrk="1" hangingPunct="1"/>
              <a:t>62</a:t>
            </a:fld>
            <a:endParaRPr lang="es-ES" sz="1200" u="none" dirty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710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408" y="4392940"/>
            <a:ext cx="5114843" cy="416055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2" tIns="45682" rIns="91362" bIns="45682"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128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98" tIns="46550" rIns="93098" bIns="46550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650DE280-7DA6-465D-B11C-C0D140F704C1}" type="slidenum">
              <a:rPr lang="es-ES" sz="1200" u="none">
                <a:solidFill>
                  <a:srgbClr val="000000"/>
                </a:solidFill>
              </a:rPr>
              <a:pPr algn="r" eaLnBrk="1" hangingPunct="1"/>
              <a:t>63</a:t>
            </a:fld>
            <a:endParaRPr lang="es-ES" sz="1200" u="none" dirty="0">
              <a:solidFill>
                <a:srgbClr val="000000"/>
              </a:solidFill>
            </a:endParaRPr>
          </a:p>
        </p:txBody>
      </p:sp>
      <p:sp>
        <p:nvSpPr>
          <p:cNvPr id="94211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2" tIns="46535" rIns="93072" bIns="46535" anchor="b"/>
          <a:lstStyle>
            <a:lvl1pPr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FBE7A563-AB5C-430B-8EBB-68B8751D82A1}" type="slidenum">
              <a:rPr lang="es-MX" sz="1200" u="none">
                <a:solidFill>
                  <a:srgbClr val="000000"/>
                </a:solidFill>
              </a:rPr>
              <a:pPr algn="r" eaLnBrk="1" hangingPunct="1"/>
              <a:t>63</a:t>
            </a:fld>
            <a:endParaRPr lang="es-MX" sz="1200" u="none" dirty="0">
              <a:solidFill>
                <a:srgbClr val="000000"/>
              </a:solidFill>
            </a:endParaRPr>
          </a:p>
        </p:txBody>
      </p:sp>
      <p:sp>
        <p:nvSpPr>
          <p:cNvPr id="942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692150"/>
            <a:ext cx="4605338" cy="3454400"/>
          </a:xfrm>
          <a:ln/>
        </p:spPr>
      </p:sp>
      <p:sp>
        <p:nvSpPr>
          <p:cNvPr id="942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249" y="4377022"/>
            <a:ext cx="5121162" cy="414941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2" tIns="46535" rIns="93072" bIns="46535"/>
          <a:lstStyle/>
          <a:p>
            <a:pPr eaLnBrk="1" hangingPunct="1"/>
            <a:endParaRPr lang="es-MX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2811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98" tIns="46550" rIns="93098" bIns="46550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BADE1322-F52A-4CD9-92DB-47FC6A224114}" type="slidenum">
              <a:rPr lang="es-ES" sz="1200" u="none">
                <a:solidFill>
                  <a:srgbClr val="000000"/>
                </a:solidFill>
              </a:rPr>
              <a:pPr algn="r" eaLnBrk="1" hangingPunct="1"/>
              <a:t>64</a:t>
            </a:fld>
            <a:endParaRPr lang="es-ES" sz="1200" u="none" dirty="0">
              <a:solidFill>
                <a:srgbClr val="000000"/>
              </a:solidFill>
            </a:endParaRPr>
          </a:p>
        </p:txBody>
      </p:sp>
      <p:sp>
        <p:nvSpPr>
          <p:cNvPr id="95235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2" tIns="46535" rIns="93072" bIns="46535" anchor="b"/>
          <a:lstStyle>
            <a:lvl1pPr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35D12303-DEC7-40D9-B2B8-3E734AACC067}" type="slidenum">
              <a:rPr lang="es-MX" sz="1200" u="none">
                <a:solidFill>
                  <a:srgbClr val="000000"/>
                </a:solidFill>
              </a:rPr>
              <a:pPr algn="r" eaLnBrk="1" hangingPunct="1"/>
              <a:t>64</a:t>
            </a:fld>
            <a:endParaRPr lang="es-MX" sz="1200" u="none" dirty="0">
              <a:solidFill>
                <a:srgbClr val="000000"/>
              </a:solidFill>
            </a:endParaRPr>
          </a:p>
        </p:txBody>
      </p:sp>
      <p:sp>
        <p:nvSpPr>
          <p:cNvPr id="952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692150"/>
            <a:ext cx="4605338" cy="3454400"/>
          </a:xfrm>
          <a:ln/>
        </p:spPr>
      </p:sp>
      <p:sp>
        <p:nvSpPr>
          <p:cNvPr id="952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249" y="4377022"/>
            <a:ext cx="5121162" cy="414941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2" tIns="46535" rIns="93072" bIns="46535"/>
          <a:lstStyle/>
          <a:p>
            <a:pPr eaLnBrk="1" hangingPunct="1"/>
            <a:endParaRPr lang="es-MX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970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98" tIns="46550" rIns="93098" bIns="46550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15EBF558-27F4-4903-A963-C6752FFB07E2}" type="slidenum">
              <a:rPr lang="es-ES" sz="1200" u="none">
                <a:solidFill>
                  <a:srgbClr val="000000"/>
                </a:solidFill>
              </a:rPr>
              <a:pPr algn="r" eaLnBrk="1" hangingPunct="1"/>
              <a:t>65</a:t>
            </a:fld>
            <a:endParaRPr lang="es-ES" sz="1200" u="none" dirty="0">
              <a:solidFill>
                <a:srgbClr val="000000"/>
              </a:solidFill>
            </a:endParaRPr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8" tIns="46538" rIns="93078" bIns="46538" anchor="b"/>
          <a:lstStyle>
            <a:lvl1pPr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1FA817E8-A490-40AA-A5B3-03D36FF18EC0}" type="slidenum">
              <a:rPr lang="es-MX" sz="1200" u="none">
                <a:solidFill>
                  <a:srgbClr val="000000"/>
                </a:solidFill>
              </a:rPr>
              <a:pPr algn="r" eaLnBrk="1" hangingPunct="1"/>
              <a:t>65</a:t>
            </a:fld>
            <a:endParaRPr lang="es-MX" sz="1200" u="none" dirty="0">
              <a:solidFill>
                <a:srgbClr val="000000"/>
              </a:solidFill>
            </a:endParaRPr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692150"/>
            <a:ext cx="4605338" cy="3454400"/>
          </a:xfrm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249" y="4377022"/>
            <a:ext cx="5121162" cy="414941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8" tIns="46538" rIns="93078" bIns="46538"/>
          <a:lstStyle/>
          <a:p>
            <a:pPr eaLnBrk="1" hangingPunct="1"/>
            <a:endParaRPr lang="es-MX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4717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970346" y="8829182"/>
            <a:ext cx="3038475" cy="46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45" tIns="45923" rIns="91845" bIns="45923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>
              <a:defRPr/>
            </a:pPr>
            <a:fld id="{794253AA-0E1E-44F8-BEA5-0942124AFDAB}" type="slidenum">
              <a:rPr lang="es-MX" sz="1200" u="none">
                <a:solidFill>
                  <a:prstClr val="black"/>
                </a:solidFill>
              </a:rPr>
              <a:pPr algn="r" eaLnBrk="1" hangingPunct="1">
                <a:defRPr/>
              </a:pPr>
              <a:t>67</a:t>
            </a:fld>
            <a:endParaRPr lang="es-MX" sz="1200" u="none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1263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3950665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03" tIns="46553" rIns="93103" bIns="46553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9E5895BD-28F3-4895-8A3D-2E7971BB2EFA}" type="slidenum">
              <a:rPr lang="es-MX" sz="1200" u="none">
                <a:solidFill>
                  <a:prstClr val="black"/>
                </a:solidFill>
                <a:latin typeface="Calibri" pitchFamily="34" charset="0"/>
              </a:rPr>
              <a:pPr algn="r" eaLnBrk="1" hangingPunct="1"/>
              <a:t>76</a:t>
            </a:fld>
            <a:endParaRPr lang="es-MX" sz="1200" u="none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7100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MX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13114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950666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38C14F73-CED2-4C75-ADB4-B7A579300A4C}" type="slidenum">
              <a:rPr lang="es-ES" sz="1200" u="none">
                <a:solidFill>
                  <a:prstClr val="black"/>
                </a:solidFill>
              </a:rPr>
              <a:pPr algn="r" eaLnBrk="1" hangingPunct="1"/>
              <a:t>77</a:t>
            </a:fld>
            <a:endParaRPr lang="es-ES" sz="1200" u="none" dirty="0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710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408" y="4392940"/>
            <a:ext cx="5114843" cy="416055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2" tIns="45682" rIns="91362" bIns="45682"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7365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2744797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1050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913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960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" y="76200"/>
            <a:ext cx="5562600" cy="533400"/>
          </a:xfrm>
          <a:prstGeom prst="rect">
            <a:avLst/>
          </a:prstGeom>
        </p:spPr>
        <p:txBody>
          <a:bodyPr/>
          <a:lstStyle>
            <a:lvl1pPr algn="l">
              <a:spcAft>
                <a:spcPts val="200"/>
              </a:spcAft>
              <a:defRPr sz="1900" b="1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r>
              <a:rPr lang="en-US" dirty="0" smtClean="0"/>
              <a:t>Click to edit Master title style</a:t>
            </a:r>
            <a:br>
              <a:rPr lang="en-US" dirty="0" smtClean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3"/>
            <a:ext cx="8458200" cy="4906963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8071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4407251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0133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4407251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689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511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22807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" y="76200"/>
            <a:ext cx="5562600" cy="533400"/>
          </a:xfrm>
          <a:prstGeom prst="rect">
            <a:avLst/>
          </a:prstGeom>
        </p:spPr>
        <p:txBody>
          <a:bodyPr/>
          <a:lstStyle>
            <a:lvl1pPr algn="l">
              <a:spcAft>
                <a:spcPts val="200"/>
              </a:spcAft>
              <a:defRPr sz="1900" b="1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r>
              <a:rPr lang="en-US" dirty="0" smtClean="0"/>
              <a:t>Click to edit Master title style</a:t>
            </a:r>
            <a:br>
              <a:rPr lang="en-US" dirty="0" smtClean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3"/>
            <a:ext cx="8458200" cy="4906963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816018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5486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6545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9948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7063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8357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1427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4227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791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8658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093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0005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D8963-7975-4B5D-A9C6-D3BC1AE6E1AF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69083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D8963-7975-4B5D-A9C6-D3BC1AE6E1AF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57642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4407251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48042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14368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71474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" y="76200"/>
            <a:ext cx="5562600" cy="533400"/>
          </a:xfrm>
          <a:prstGeom prst="rect">
            <a:avLst/>
          </a:prstGeom>
        </p:spPr>
        <p:txBody>
          <a:bodyPr/>
          <a:lstStyle>
            <a:lvl1pPr algn="l">
              <a:spcAft>
                <a:spcPts val="200"/>
              </a:spcAft>
              <a:defRPr sz="1900" b="1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r>
              <a:rPr lang="en-US" dirty="0" smtClean="0"/>
              <a:t>Click to edit Master title style</a:t>
            </a:r>
            <a:br>
              <a:rPr lang="en-US" dirty="0" smtClean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3"/>
            <a:ext cx="8458200" cy="4906963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9912703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3437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677603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" y="76200"/>
            <a:ext cx="5562600" cy="533400"/>
          </a:xfrm>
          <a:prstGeom prst="rect">
            <a:avLst/>
          </a:prstGeom>
        </p:spPr>
        <p:txBody>
          <a:bodyPr/>
          <a:lstStyle>
            <a:lvl1pPr algn="l">
              <a:spcAft>
                <a:spcPts val="200"/>
              </a:spcAft>
              <a:defRPr sz="1900" b="1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r>
              <a:rPr lang="en-US" dirty="0" smtClean="0"/>
              <a:t>Click to edit Master title style</a:t>
            </a:r>
            <a:br>
              <a:rPr lang="en-US" dirty="0" smtClean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3"/>
            <a:ext cx="8458200" cy="4906963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4500502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D8963-7975-4B5D-A9C6-D3BC1AE6E1AF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66710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5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68" y="6597352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36296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4407247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3766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5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68" y="6597352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D8963-7975-4B5D-A9C6-D3BC1AE6E1AF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65674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" y="76200"/>
            <a:ext cx="5562600" cy="533400"/>
          </a:xfrm>
          <a:prstGeom prst="rect">
            <a:avLst/>
          </a:prstGeom>
        </p:spPr>
        <p:txBody>
          <a:bodyPr/>
          <a:lstStyle>
            <a:lvl1pPr algn="l">
              <a:spcAft>
                <a:spcPts val="200"/>
              </a:spcAft>
              <a:defRPr sz="1900" b="1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r>
              <a:rPr lang="en-US" dirty="0" smtClean="0"/>
              <a:t>Click to edit Master title style</a:t>
            </a:r>
            <a:br>
              <a:rPr lang="en-US" dirty="0" smtClean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3"/>
            <a:ext cx="8458200" cy="4906963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74925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4407247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D8963-7975-4B5D-A9C6-D3BC1AE6E1AF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56412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4407247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40027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0265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.jpe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4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5280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5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Marcador de título 5"/>
          <p:cNvSpPr>
            <a:spLocks noGrp="1"/>
          </p:cNvSpPr>
          <p:nvPr>
            <p:ph type="title"/>
          </p:nvPr>
        </p:nvSpPr>
        <p:spPr>
          <a:xfrm>
            <a:off x="628650" y="18864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0404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91" r:id="rId2"/>
    <p:sldLayoutId id="2147483703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0" y="-868"/>
            <a:ext cx="9144000" cy="6858000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808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89" r:id="rId3"/>
    <p:sldLayoutId id="2147483690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23" r:id="rId16"/>
    <p:sldLayoutId id="2147483724" r:id="rId17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-868"/>
            <a:ext cx="9144000" cy="6858000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795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Marcador de título 5"/>
          <p:cNvSpPr>
            <a:spLocks noGrp="1"/>
          </p:cNvSpPr>
          <p:nvPr>
            <p:ph type="title"/>
          </p:nvPr>
        </p:nvSpPr>
        <p:spPr>
          <a:xfrm>
            <a:off x="628650" y="18864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360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22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Marcador de título 5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168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Marcador de título 5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D8963-7975-4B5D-A9C6-D3BC1AE6E1AF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20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868"/>
            <a:ext cx="9144000" cy="6858000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6261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3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4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5.xls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6.v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2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3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6.xls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9.v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7.xls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0.v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8.xls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1.v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9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0.xls"/><Relationship Id="rId2" Type="http://schemas.openxmlformats.org/officeDocument/2006/relationships/slideLayout" Target="../slideLayouts/slideLayout33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Hoja_de_c_lculo_de_Microsoft_Office_Excel_97-200311.xls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2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4" Type="http://schemas.openxmlformats.org/officeDocument/2006/relationships/package" Target="../embeddings/Libro_de_Microsoft_Office_Excel_200718.xlsx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bro_de_Microsoft_Office_Excel_200719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bro_de_Microsoft_Office_Excel_200720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bro_de_Microsoft_Office_Excel_200721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8.v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3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9.v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4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0.v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5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1.v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6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2.v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7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3.v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8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5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0" y="2722483"/>
            <a:ext cx="9144000" cy="1470025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es-MX" sz="3600" b="1" dirty="0" smtClean="0"/>
              <a:t>REPORTE DE INDICADORES MACROECONÓMICOS Y DEL SECTOR AGROALIMENTARIO</a:t>
            </a:r>
            <a:endParaRPr lang="es-ES" sz="3600" b="1" dirty="0" smtClean="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ltGray">
          <a:xfrm>
            <a:off x="3509562" y="5448859"/>
            <a:ext cx="26957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2800" b="1" u="none" dirty="0" smtClean="0">
                <a:solidFill>
                  <a:schemeClr val="bg1"/>
                </a:solidFill>
                <a:latin typeface="+mj-lt"/>
              </a:rPr>
              <a:t>Febrero del 2016</a:t>
            </a:r>
            <a:endParaRPr lang="es-ES" sz="2800" b="1" u="none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671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 bwMode="ltGray">
          <a:xfrm>
            <a:off x="0" y="1"/>
            <a:ext cx="9144000" cy="966952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es-MX" sz="3600" b="1" dirty="0" smtClean="0">
                <a:solidFill>
                  <a:schemeClr val="bg1"/>
                </a:solidFill>
                <a:effectLst/>
                <a:cs typeface="Arial" charset="0"/>
              </a:rPr>
              <a:t>CONTENIDO 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37313" y="1297149"/>
            <a:ext cx="7993062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609600" algn="just" eaLnBrk="0" hangingPunct="0">
              <a:spcBef>
                <a:spcPct val="20000"/>
              </a:spcBef>
              <a:buFont typeface="Constantia" pitchFamily="18" charset="0"/>
              <a:buAutoNum type="romanU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COMENTARIOS GENERALES DEL SECTOR</a:t>
            </a:r>
          </a:p>
          <a:p>
            <a:pPr marL="609600" indent="-609600" algn="just" eaLnBrk="0" hangingPunct="0">
              <a:spcBef>
                <a:spcPct val="20000"/>
              </a:spcBef>
              <a:buFontTx/>
              <a:buAutoNum type="romanUcPeriod"/>
            </a:pPr>
            <a:endParaRPr lang="es-MX" b="1" dirty="0">
              <a:solidFill>
                <a:srgbClr val="667233"/>
              </a:solidFill>
              <a:latin typeface="+mj-lt"/>
            </a:endParaRPr>
          </a:p>
          <a:p>
            <a:pPr marL="609600" indent="-609600" algn="just" eaLnBrk="0" hangingPunct="0">
              <a:spcBef>
                <a:spcPct val="20000"/>
              </a:spcBef>
              <a:buFontTx/>
              <a:buAutoNum type="romanU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INDICADORES MACROECONÓMICOS PARA MÉXICO</a:t>
            </a:r>
          </a:p>
          <a:p>
            <a:pPr marL="1601788" lvl="1" indent="-711200" algn="just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Evolución de la Actividad Económica</a:t>
            </a:r>
          </a:p>
          <a:p>
            <a:pPr marL="1601788" lvl="1" indent="-711200" algn="just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Evolución del Comercio Exterior</a:t>
            </a:r>
          </a:p>
          <a:p>
            <a:pPr marL="1601788" lvl="1" indent="-711200" algn="just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Evolución del Empleo</a:t>
            </a:r>
          </a:p>
          <a:p>
            <a:pPr marL="1601788" lvl="1" indent="-711200" algn="just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Indicadores de Confianza y Clima de </a:t>
            </a:r>
            <a:r>
              <a:rPr lang="es-MX" b="1" dirty="0" smtClean="0">
                <a:solidFill>
                  <a:srgbClr val="667233"/>
                </a:solidFill>
                <a:latin typeface="+mj-lt"/>
              </a:rPr>
              <a:t>Negocios</a:t>
            </a:r>
          </a:p>
          <a:p>
            <a:pPr marL="1601788" lvl="1" indent="-711200" algn="just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 smtClean="0">
                <a:solidFill>
                  <a:srgbClr val="667233"/>
                </a:solidFill>
                <a:latin typeface="+mj-lt"/>
              </a:rPr>
              <a:t>Evolución de la Inflación</a:t>
            </a:r>
            <a:endParaRPr lang="es-MX" b="1" dirty="0">
              <a:solidFill>
                <a:srgbClr val="667233"/>
              </a:solidFill>
              <a:latin typeface="+mj-lt"/>
            </a:endParaRPr>
          </a:p>
          <a:p>
            <a:pPr marL="1601788" lvl="1" indent="-711200" algn="just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Expectativas para el </a:t>
            </a:r>
            <a:r>
              <a:rPr lang="es-MX" b="1" dirty="0" smtClean="0">
                <a:solidFill>
                  <a:srgbClr val="667233"/>
                </a:solidFill>
                <a:latin typeface="+mj-lt"/>
              </a:rPr>
              <a:t>2016  y 2017</a:t>
            </a:r>
            <a:endParaRPr lang="es-MX" b="1" dirty="0">
              <a:solidFill>
                <a:srgbClr val="667233"/>
              </a:solidFill>
              <a:latin typeface="+mj-lt"/>
            </a:endParaRPr>
          </a:p>
          <a:p>
            <a:pPr marL="1601788" lvl="1" indent="-711200" algn="just" eaLnBrk="0" hangingPunct="0">
              <a:spcBef>
                <a:spcPct val="20000"/>
              </a:spcBef>
            </a:pPr>
            <a:endParaRPr lang="es-MX" b="1" dirty="0">
              <a:solidFill>
                <a:srgbClr val="667233"/>
              </a:solidFill>
              <a:latin typeface="+mj-lt"/>
            </a:endParaRPr>
          </a:p>
          <a:p>
            <a:pPr marL="609600" indent="-609600" eaLnBrk="0" hangingPunct="0">
              <a:spcBef>
                <a:spcPct val="20000"/>
              </a:spcBef>
              <a:buFont typeface="Constantia" pitchFamily="18" charset="0"/>
              <a:buAutoNum type="romanUcPeriod" startAt="3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INDICADORES SECTORIALES PARA MEXICO</a:t>
            </a:r>
          </a:p>
          <a:p>
            <a:pPr marL="1601788" lvl="1" indent="-711200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Evolución del PIB Agroalimentario</a:t>
            </a:r>
          </a:p>
          <a:p>
            <a:pPr marL="1601788" lvl="1" indent="-711200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Balanza Comercial Agroalimentaria</a:t>
            </a:r>
          </a:p>
          <a:p>
            <a:pPr marL="1601788" lvl="1" indent="-711200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Financiamiento e Inversión Extranjera Directa</a:t>
            </a:r>
          </a:p>
          <a:p>
            <a:pPr marL="1601788" lvl="1" indent="-711200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 smtClean="0">
                <a:solidFill>
                  <a:srgbClr val="667233"/>
                </a:solidFill>
                <a:latin typeface="+mj-lt"/>
              </a:rPr>
              <a:t>Avances en la Producción Agropecuaria</a:t>
            </a:r>
          </a:p>
          <a:p>
            <a:pPr marL="1601788" lvl="1" indent="-711200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 smtClean="0">
                <a:solidFill>
                  <a:srgbClr val="667233"/>
                </a:solidFill>
                <a:latin typeface="+mj-lt"/>
              </a:rPr>
              <a:t>Avances en la Producción Pesquera</a:t>
            </a:r>
            <a:endParaRPr lang="es-MX" b="1" dirty="0">
              <a:solidFill>
                <a:srgbClr val="66723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2490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5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es-MX" sz="3600" b="1" i="0" dirty="0" smtClean="0"/>
              <a:t>I.- COMENTARIOS GENERALES </a:t>
            </a:r>
            <a:br>
              <a:rPr lang="es-MX" sz="3600" b="1" i="0" dirty="0" smtClean="0"/>
            </a:br>
            <a:r>
              <a:rPr lang="es-MX" sz="3600" b="1" i="0" dirty="0" smtClean="0"/>
              <a:t>DEL SECTOR</a:t>
            </a:r>
            <a:r>
              <a:rPr lang="es-MX" sz="2400" b="1" i="0" dirty="0" smtClean="0"/>
              <a:t> </a:t>
            </a:r>
            <a:endParaRPr lang="es-ES" sz="2400" b="1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1314798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noFill/>
        </p:spPr>
        <p:txBody>
          <a:bodyPr>
            <a:norm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  <a:effectLst/>
              </a:rPr>
              <a:t>COMENTARIOS GENERALES DEL SECTOR </a:t>
            </a:r>
            <a:endParaRPr lang="es-ES" sz="2800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23555" name="Rectangle 5"/>
          <p:cNvSpPr>
            <a:spLocks noGrp="1" noChangeArrowheads="1"/>
          </p:cNvSpPr>
          <p:nvPr>
            <p:ph idx="4294967295"/>
          </p:nvPr>
        </p:nvSpPr>
        <p:spPr>
          <a:xfrm>
            <a:off x="67235" y="1523882"/>
            <a:ext cx="8859838" cy="4897437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MX" sz="1600" dirty="0">
                <a:solidFill>
                  <a:schemeClr val="tx1"/>
                </a:solidFill>
                <a:latin typeface="+mj-lt"/>
              </a:rPr>
              <a:t>El </a:t>
            </a:r>
            <a:r>
              <a:rPr lang="es-MX" sz="1600" b="1" dirty="0">
                <a:solidFill>
                  <a:schemeClr val="tx1"/>
                </a:solidFill>
                <a:latin typeface="+mj-lt"/>
              </a:rPr>
              <a:t>PIB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de las Actividades Primarias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para el </a:t>
            </a:r>
            <a:r>
              <a:rPr lang="es-MX" sz="1600" b="1" dirty="0" smtClean="0">
                <a:latin typeface="+mj-lt"/>
              </a:rPr>
              <a:t>tercer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 trimestre </a:t>
            </a:r>
            <a:r>
              <a:rPr lang="es-MX" sz="1600" b="1" dirty="0">
                <a:solidFill>
                  <a:schemeClr val="tx1"/>
                </a:solidFill>
                <a:latin typeface="+mj-lt"/>
              </a:rPr>
              <a:t>del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2015,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registró un </a:t>
            </a:r>
            <a:r>
              <a:rPr lang="es-MX" sz="1600" b="1" dirty="0">
                <a:solidFill>
                  <a:schemeClr val="tx1"/>
                </a:solidFill>
                <a:latin typeface="+mj-lt"/>
              </a:rPr>
              <a:t>aumento del </a:t>
            </a:r>
            <a:r>
              <a:rPr lang="es-MX" sz="1600" b="1" dirty="0" smtClean="0">
                <a:latin typeface="+mj-lt"/>
              </a:rPr>
              <a:t>4.1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%,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con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relación al mismo periodo del año anterior, versus </a:t>
            </a:r>
            <a:r>
              <a:rPr lang="es-MX" sz="1600" b="1" dirty="0">
                <a:solidFill>
                  <a:schemeClr val="tx1"/>
                </a:solidFill>
                <a:latin typeface="+mj-lt"/>
              </a:rPr>
              <a:t>un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incremento del 2.6%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 para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la economía en su conjunto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.</a:t>
            </a:r>
          </a:p>
          <a:p>
            <a:pPr algn="just">
              <a:lnSpc>
                <a:spcPct val="90000"/>
              </a:lnSpc>
              <a:buNone/>
            </a:pPr>
            <a:endParaRPr lang="es-MX" sz="1600" dirty="0" smtClean="0">
              <a:solidFill>
                <a:schemeClr val="tx1"/>
              </a:solidFill>
              <a:latin typeface="+mj-lt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MX" sz="1600" dirty="0" smtClean="0">
                <a:latin typeface="+mj-lt"/>
              </a:rPr>
              <a:t>El </a:t>
            </a:r>
            <a:r>
              <a:rPr lang="es-MX" sz="1600" b="1" dirty="0">
                <a:latin typeface="+mj-lt"/>
              </a:rPr>
              <a:t>PIB agroindustrial </a:t>
            </a:r>
            <a:r>
              <a:rPr lang="es-MX" sz="1600" b="1" dirty="0" smtClean="0">
                <a:latin typeface="+mj-lt"/>
              </a:rPr>
              <a:t>del tercer trimestre del 2015 </a:t>
            </a:r>
            <a:r>
              <a:rPr lang="es-MX" sz="1600" dirty="0">
                <a:latin typeface="+mj-lt"/>
              </a:rPr>
              <a:t>refleja un </a:t>
            </a:r>
            <a:r>
              <a:rPr lang="es-MX" sz="1600" b="1" dirty="0">
                <a:latin typeface="+mj-lt"/>
              </a:rPr>
              <a:t>crecimiento </a:t>
            </a:r>
            <a:r>
              <a:rPr lang="es-MX" sz="1600" b="1" dirty="0" smtClean="0">
                <a:latin typeface="+mj-lt"/>
              </a:rPr>
              <a:t>del 2.31%, </a:t>
            </a:r>
            <a:r>
              <a:rPr lang="es-MX" sz="1600" dirty="0">
                <a:latin typeface="+mj-lt"/>
              </a:rPr>
              <a:t>resultado de un </a:t>
            </a:r>
            <a:r>
              <a:rPr lang="es-MX" sz="1600" b="1" dirty="0">
                <a:latin typeface="+mj-lt"/>
              </a:rPr>
              <a:t>crecimiento del </a:t>
            </a:r>
            <a:r>
              <a:rPr lang="es-MX" sz="1600" b="1" dirty="0" smtClean="0">
                <a:latin typeface="+mj-lt"/>
              </a:rPr>
              <a:t>4.68% </a:t>
            </a:r>
            <a:r>
              <a:rPr lang="es-MX" sz="1600" b="1" dirty="0">
                <a:latin typeface="+mj-lt"/>
              </a:rPr>
              <a:t>de la industria de bebidas y tabaco</a:t>
            </a:r>
            <a:r>
              <a:rPr lang="es-MX" sz="1600" dirty="0">
                <a:latin typeface="+mj-lt"/>
              </a:rPr>
              <a:t>, combinado con un crecimiento más reducido de la </a:t>
            </a:r>
            <a:r>
              <a:rPr lang="es-MX" sz="1600" b="1" dirty="0">
                <a:latin typeface="+mj-lt"/>
              </a:rPr>
              <a:t>industria alimentaria </a:t>
            </a:r>
            <a:r>
              <a:rPr lang="es-MX" sz="1600" b="1" dirty="0" smtClean="0">
                <a:latin typeface="+mj-lt"/>
              </a:rPr>
              <a:t>(1.74%), </a:t>
            </a:r>
            <a:r>
              <a:rPr lang="es-MX" sz="1600" dirty="0" smtClean="0">
                <a:latin typeface="+mj-lt"/>
              </a:rPr>
              <a:t>pero siendo </a:t>
            </a:r>
            <a:r>
              <a:rPr lang="es-MX" sz="1600" dirty="0">
                <a:latin typeface="+mj-lt"/>
              </a:rPr>
              <a:t>ésta </a:t>
            </a:r>
            <a:r>
              <a:rPr lang="es-MX" sz="1600" dirty="0" smtClean="0">
                <a:latin typeface="+mj-lt"/>
              </a:rPr>
              <a:t>última la </a:t>
            </a:r>
            <a:r>
              <a:rPr lang="es-MX" sz="1600" dirty="0">
                <a:latin typeface="+mj-lt"/>
              </a:rPr>
              <a:t>que </a:t>
            </a:r>
            <a:r>
              <a:rPr lang="es-MX" sz="1600" dirty="0" smtClean="0">
                <a:latin typeface="+mj-lt"/>
              </a:rPr>
              <a:t>tiene más </a:t>
            </a:r>
            <a:r>
              <a:rPr lang="es-MX" sz="1600" dirty="0">
                <a:latin typeface="+mj-lt"/>
              </a:rPr>
              <a:t>peso </a:t>
            </a:r>
            <a:r>
              <a:rPr lang="es-MX" sz="1600" dirty="0" smtClean="0">
                <a:latin typeface="+mj-lt"/>
              </a:rPr>
              <a:t>específico tiene</a:t>
            </a:r>
            <a:r>
              <a:rPr lang="es-MX" sz="1600" dirty="0">
                <a:latin typeface="+mj-lt"/>
              </a:rPr>
              <a:t>.</a:t>
            </a:r>
          </a:p>
          <a:p>
            <a:pPr algn="just">
              <a:lnSpc>
                <a:spcPct val="90000"/>
              </a:lnSpc>
              <a:buNone/>
            </a:pPr>
            <a:endParaRPr lang="es-MX" sz="1600" dirty="0" smtClean="0">
              <a:solidFill>
                <a:schemeClr val="tx1"/>
              </a:solidFill>
              <a:latin typeface="+mj-lt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El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IGAE de las Actividades Primarias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para el mes de </a:t>
            </a:r>
            <a:r>
              <a:rPr lang="es-MX" sz="1600" b="1" dirty="0" smtClean="0">
                <a:latin typeface="+mj-lt"/>
              </a:rPr>
              <a:t>Noviem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bre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del 2015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s-MX" sz="1600" dirty="0" smtClean="0">
                <a:latin typeface="+mj-lt"/>
              </a:rPr>
              <a:t>aumentó en </a:t>
            </a:r>
            <a:r>
              <a:rPr lang="es-MX" sz="1600" b="1" dirty="0" smtClean="0">
                <a:latin typeface="+mj-lt"/>
              </a:rPr>
              <a:t>2.2%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, 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mientras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que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la economía en su conjunto tuvo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un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aumento de </a:t>
            </a:r>
            <a:r>
              <a:rPr lang="es-MX" sz="1600" b="1" dirty="0" smtClean="0">
                <a:latin typeface="+mj-lt"/>
              </a:rPr>
              <a:t>2.7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%.</a:t>
            </a:r>
          </a:p>
          <a:p>
            <a:pPr algn="just">
              <a:lnSpc>
                <a:spcPct val="90000"/>
              </a:lnSpc>
              <a:buNone/>
            </a:pPr>
            <a:endParaRPr lang="es-MX" sz="1600" b="1" dirty="0" smtClean="0">
              <a:solidFill>
                <a:schemeClr val="tx1"/>
              </a:solidFill>
              <a:latin typeface="+mj-lt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El </a:t>
            </a:r>
            <a:r>
              <a:rPr lang="es-MX" sz="1600" b="1" dirty="0">
                <a:solidFill>
                  <a:schemeClr val="tx1"/>
                </a:solidFill>
                <a:latin typeface="+mj-lt"/>
              </a:rPr>
              <a:t>valor de la producción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de los productos elaborados por la </a:t>
            </a:r>
            <a:r>
              <a:rPr lang="es-MX" sz="1600" b="1" dirty="0">
                <a:solidFill>
                  <a:schemeClr val="tx1"/>
                </a:solidFill>
                <a:latin typeface="+mj-lt"/>
              </a:rPr>
              <a:t>industria alimentaria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muestra un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aumento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en la cifra acumulada al mes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de</a:t>
            </a:r>
            <a:r>
              <a:rPr lang="es-MX" sz="1600" b="1" dirty="0">
                <a:latin typeface="+mj-lt"/>
              </a:rPr>
              <a:t> </a:t>
            </a:r>
            <a:r>
              <a:rPr lang="es-MX" sz="1600" b="1" dirty="0" smtClean="0">
                <a:latin typeface="+mj-lt"/>
              </a:rPr>
              <a:t>Noviembre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 de 2015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en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comparación con el mismo periodo del año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anterior del </a:t>
            </a:r>
            <a:r>
              <a:rPr lang="es-MX" sz="1600" b="1" dirty="0" smtClean="0">
                <a:latin typeface="+mj-lt"/>
              </a:rPr>
              <a:t>5.5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%,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mientras que la industria de las</a:t>
            </a:r>
            <a:r>
              <a:rPr lang="es-MX" sz="1600" b="1" dirty="0">
                <a:solidFill>
                  <a:schemeClr val="tx1"/>
                </a:solidFill>
                <a:latin typeface="+mj-lt"/>
              </a:rPr>
              <a:t> bebidas y tabaco registra una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incremento de 9.0%,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representado principalmente por las </a:t>
            </a:r>
            <a:r>
              <a:rPr lang="es-MX" sz="1600" b="1" dirty="0">
                <a:solidFill>
                  <a:schemeClr val="tx1"/>
                </a:solidFill>
                <a:latin typeface="+mj-lt"/>
              </a:rPr>
              <a:t>bebidas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,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que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registraron un </a:t>
            </a:r>
            <a:r>
              <a:rPr lang="es-MX" sz="1600" b="1" dirty="0">
                <a:solidFill>
                  <a:schemeClr val="tx1"/>
                </a:solidFill>
                <a:latin typeface="+mj-lt"/>
              </a:rPr>
              <a:t>incremento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(</a:t>
            </a:r>
            <a:r>
              <a:rPr lang="es-MX" sz="1600" b="1" dirty="0" smtClean="0">
                <a:latin typeface="+mj-lt"/>
              </a:rPr>
              <a:t>8.5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%), </a:t>
            </a:r>
            <a:r>
              <a:rPr lang="es-MX" sz="1600" dirty="0">
                <a:solidFill>
                  <a:schemeClr val="tx1"/>
                </a:solidFill>
                <a:latin typeface="+mj-lt"/>
              </a:rPr>
              <a:t>mientras que el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tabaco registró una variación del </a:t>
            </a:r>
            <a:r>
              <a:rPr lang="es-MX" sz="1600" b="1" dirty="0" smtClean="0">
                <a:latin typeface="+mj-lt"/>
              </a:rPr>
              <a:t>28.6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%, pero con menor peso relativo.</a:t>
            </a:r>
          </a:p>
        </p:txBody>
      </p:sp>
    </p:spTree>
    <p:extLst>
      <p:ext uri="{BB962C8B-B14F-4D97-AF65-F5344CB8AC3E}">
        <p14:creationId xmlns:p14="http://schemas.microsoft.com/office/powerpoint/2010/main" xmlns="" val="304501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noFill/>
        </p:spPr>
        <p:txBody>
          <a:bodyPr>
            <a:norm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  <a:effectLst/>
              </a:rPr>
              <a:t>COMENTARIOS GENERALES DEL SECTOR</a:t>
            </a:r>
            <a:endParaRPr lang="es-ES" sz="28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547710"/>
            <a:ext cx="8767482" cy="490696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s-MX" sz="1700" dirty="0" smtClean="0">
                <a:solidFill>
                  <a:schemeClr val="tx1"/>
                </a:solidFill>
                <a:latin typeface="+mj-lt"/>
              </a:rPr>
              <a:t>El </a:t>
            </a:r>
            <a:r>
              <a:rPr lang="es-MX" sz="1700" b="1" dirty="0" smtClean="0">
                <a:solidFill>
                  <a:schemeClr val="tx1"/>
                </a:solidFill>
                <a:latin typeface="+mj-lt"/>
              </a:rPr>
              <a:t>empleo agropecuario </a:t>
            </a:r>
            <a:r>
              <a:rPr lang="es-MX" sz="1700" dirty="0" smtClean="0">
                <a:solidFill>
                  <a:schemeClr val="tx1"/>
                </a:solidFill>
                <a:latin typeface="+mj-lt"/>
              </a:rPr>
              <a:t>representó el </a:t>
            </a:r>
            <a:r>
              <a:rPr lang="es-MX" sz="1700" b="1" dirty="0" smtClean="0">
                <a:solidFill>
                  <a:schemeClr val="tx1"/>
                </a:solidFill>
                <a:latin typeface="+mj-lt"/>
              </a:rPr>
              <a:t>13.5% del total durante </a:t>
            </a:r>
            <a:r>
              <a:rPr lang="es-MX" sz="1700" b="1" dirty="0" smtClean="0">
                <a:latin typeface="+mj-lt"/>
              </a:rPr>
              <a:t>Diciembre</a:t>
            </a:r>
            <a:r>
              <a:rPr lang="es-MX" sz="1700" b="1" dirty="0" smtClean="0">
                <a:solidFill>
                  <a:schemeClr val="tx1"/>
                </a:solidFill>
                <a:latin typeface="+mj-lt"/>
              </a:rPr>
              <a:t> del 2015.</a:t>
            </a:r>
          </a:p>
          <a:p>
            <a:pPr algn="just">
              <a:lnSpc>
                <a:spcPct val="80000"/>
              </a:lnSpc>
              <a:buFontTx/>
              <a:buNone/>
            </a:pPr>
            <a:endParaRPr lang="es-MX" sz="1700" dirty="0" smtClean="0">
              <a:solidFill>
                <a:schemeClr val="tx1"/>
              </a:solidFill>
              <a:latin typeface="+mj-lt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s-MX" sz="1700" dirty="0" smtClean="0">
                <a:latin typeface="+mj-lt"/>
              </a:rPr>
              <a:t>En el caso de los </a:t>
            </a:r>
            <a:r>
              <a:rPr lang="es-MX" sz="1700" b="1" dirty="0" smtClean="0">
                <a:latin typeface="+mj-lt"/>
              </a:rPr>
              <a:t>trabajadores eventuales del campo</a:t>
            </a:r>
            <a:r>
              <a:rPr lang="es-MX" sz="1700" dirty="0" smtClean="0">
                <a:latin typeface="+mj-lt"/>
              </a:rPr>
              <a:t>, los registros al IMSS en </a:t>
            </a:r>
            <a:r>
              <a:rPr lang="es-MX" sz="1700" b="1" dirty="0" smtClean="0">
                <a:latin typeface="+mj-lt"/>
              </a:rPr>
              <a:t>Diciembre del 2015 </a:t>
            </a:r>
            <a:r>
              <a:rPr lang="es-MX" sz="1700" i="1" dirty="0" smtClean="0">
                <a:latin typeface="+mj-lt"/>
              </a:rPr>
              <a:t>versus</a:t>
            </a:r>
            <a:r>
              <a:rPr lang="es-MX" sz="1700" dirty="0" smtClean="0">
                <a:latin typeface="+mj-lt"/>
              </a:rPr>
              <a:t> el mismo mes del 2014, reflejan un incremento del </a:t>
            </a:r>
            <a:r>
              <a:rPr lang="es-MX" sz="1700" b="1" dirty="0" smtClean="0">
                <a:latin typeface="+mj-lt"/>
              </a:rPr>
              <a:t>5.9%.</a:t>
            </a:r>
            <a:endParaRPr lang="es-MX" sz="1700" b="1" dirty="0">
              <a:latin typeface="+mj-lt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es-MX" sz="1700" b="1" dirty="0" smtClean="0">
              <a:solidFill>
                <a:srgbClr val="FF0000"/>
              </a:solidFill>
              <a:latin typeface="+mj-lt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s-MX" sz="1700" dirty="0" smtClean="0">
                <a:latin typeface="+mj-lt"/>
              </a:rPr>
              <a:t>De acuerdo al INEGI,  las </a:t>
            </a:r>
            <a:r>
              <a:rPr lang="es-MX" sz="1700" b="1" dirty="0" smtClean="0">
                <a:latin typeface="+mj-lt"/>
              </a:rPr>
              <a:t>exportaciones agropecuaria</a:t>
            </a:r>
            <a:r>
              <a:rPr lang="es-MX" sz="1700" dirty="0" smtClean="0">
                <a:latin typeface="+mj-lt"/>
              </a:rPr>
              <a:t>s presentan un </a:t>
            </a:r>
            <a:r>
              <a:rPr lang="es-MX" sz="1700" b="1" dirty="0" smtClean="0">
                <a:latin typeface="+mj-lt"/>
              </a:rPr>
              <a:t>aumento del 5.6% </a:t>
            </a:r>
            <a:r>
              <a:rPr lang="es-MX" sz="1700" dirty="0" smtClean="0">
                <a:latin typeface="+mj-lt"/>
              </a:rPr>
              <a:t>al </a:t>
            </a:r>
            <a:r>
              <a:rPr lang="es-MX" sz="1700" dirty="0">
                <a:latin typeface="+mj-lt"/>
              </a:rPr>
              <a:t>mes de </a:t>
            </a:r>
            <a:r>
              <a:rPr lang="es-MX" sz="1700" b="1" dirty="0" smtClean="0">
                <a:latin typeface="+mj-lt"/>
              </a:rPr>
              <a:t>Diciembre del 2015, </a:t>
            </a:r>
            <a:r>
              <a:rPr lang="es-MX" sz="1700" dirty="0" smtClean="0">
                <a:latin typeface="+mj-lt"/>
              </a:rPr>
              <a:t>mientras que las </a:t>
            </a:r>
            <a:r>
              <a:rPr lang="es-MX" sz="1700" b="1" dirty="0">
                <a:latin typeface="+mj-lt"/>
              </a:rPr>
              <a:t>exportaciones de la economía en su </a:t>
            </a:r>
            <a:r>
              <a:rPr lang="es-MX" sz="1700" b="1" dirty="0" smtClean="0">
                <a:latin typeface="+mj-lt"/>
              </a:rPr>
              <a:t>conjunto</a:t>
            </a:r>
            <a:r>
              <a:rPr lang="es-MX" sz="1700" dirty="0" smtClean="0">
                <a:latin typeface="+mj-lt"/>
              </a:rPr>
              <a:t>, se </a:t>
            </a:r>
            <a:r>
              <a:rPr lang="es-MX" sz="1700" b="1" dirty="0" smtClean="0">
                <a:latin typeface="+mj-lt"/>
              </a:rPr>
              <a:t>redujeron en -4.1%. </a:t>
            </a:r>
            <a:endParaRPr lang="es-MX" sz="1700" b="1" dirty="0">
              <a:latin typeface="+mj-lt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es-MX" sz="1700" dirty="0" smtClean="0">
              <a:solidFill>
                <a:schemeClr val="tx1"/>
              </a:solidFill>
              <a:latin typeface="+mj-lt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s-MX" sz="1700" dirty="0">
                <a:latin typeface="+mj-lt"/>
              </a:rPr>
              <a:t>Por su parte, con base en el Global Trade Atlas, las </a:t>
            </a:r>
            <a:r>
              <a:rPr lang="es-MX" sz="1700" b="1" dirty="0">
                <a:latin typeface="+mj-lt"/>
              </a:rPr>
              <a:t>exportaciones agroalimentarias, </a:t>
            </a:r>
            <a:r>
              <a:rPr lang="es-MX" sz="1700" dirty="0">
                <a:latin typeface="+mj-lt"/>
              </a:rPr>
              <a:t>registraron un aumento </a:t>
            </a:r>
            <a:r>
              <a:rPr lang="es-MX" sz="1700" dirty="0" smtClean="0">
                <a:latin typeface="+mj-lt"/>
              </a:rPr>
              <a:t>del </a:t>
            </a:r>
            <a:r>
              <a:rPr lang="es-MX" sz="1700" b="1" dirty="0" smtClean="0">
                <a:latin typeface="+mj-lt"/>
              </a:rPr>
              <a:t>4.55%</a:t>
            </a:r>
            <a:r>
              <a:rPr lang="es-MX" sz="1700" dirty="0" smtClean="0">
                <a:latin typeface="+mj-lt"/>
              </a:rPr>
              <a:t> en </a:t>
            </a:r>
            <a:r>
              <a:rPr lang="es-MX" sz="1700" b="1" dirty="0" smtClean="0">
                <a:latin typeface="+mj-lt"/>
              </a:rPr>
              <a:t>Noviembre del 2015 </a:t>
            </a:r>
            <a:r>
              <a:rPr lang="es-MX" sz="1700" dirty="0" smtClean="0">
                <a:latin typeface="+mj-lt"/>
              </a:rPr>
              <a:t>y las </a:t>
            </a:r>
            <a:r>
              <a:rPr lang="es-MX" sz="1700" b="1" dirty="0" smtClean="0">
                <a:latin typeface="+mj-lt"/>
              </a:rPr>
              <a:t>importaciones una reducción del -8.08%; </a:t>
            </a:r>
            <a:r>
              <a:rPr lang="es-MX" sz="1700" dirty="0" smtClean="0">
                <a:latin typeface="+mj-lt"/>
              </a:rPr>
              <a:t>como resultado, la </a:t>
            </a:r>
            <a:r>
              <a:rPr lang="es-MX" sz="1700" b="1" dirty="0" smtClean="0">
                <a:latin typeface="+mj-lt"/>
              </a:rPr>
              <a:t>balanza agroalimentaria </a:t>
            </a:r>
            <a:r>
              <a:rPr lang="es-MX" sz="1700" dirty="0" smtClean="0">
                <a:latin typeface="+mj-lt"/>
              </a:rPr>
              <a:t>al mes de </a:t>
            </a:r>
            <a:r>
              <a:rPr lang="es-MX" sz="1700" b="1" dirty="0" smtClean="0">
                <a:latin typeface="+mj-lt"/>
              </a:rPr>
              <a:t>Noviembre del 2015</a:t>
            </a:r>
            <a:r>
              <a:rPr lang="es-MX" sz="1700" dirty="0" smtClean="0">
                <a:latin typeface="+mj-lt"/>
              </a:rPr>
              <a:t>, registra un superávit de </a:t>
            </a:r>
            <a:r>
              <a:rPr lang="es-MX" sz="1700" b="1" dirty="0" smtClean="0">
                <a:latin typeface="+mj-lt"/>
              </a:rPr>
              <a:t>1,466 millones de dólares</a:t>
            </a:r>
            <a:r>
              <a:rPr lang="es-MX" sz="1700" dirty="0" smtClean="0">
                <a:latin typeface="+mj-lt"/>
              </a:rPr>
              <a:t>, </a:t>
            </a:r>
            <a:r>
              <a:rPr lang="es-MX" sz="1700" i="1" dirty="0" smtClean="0">
                <a:latin typeface="+mj-lt"/>
              </a:rPr>
              <a:t>versus</a:t>
            </a:r>
            <a:r>
              <a:rPr lang="es-MX" sz="1700" dirty="0" smtClean="0">
                <a:latin typeface="+mj-lt"/>
              </a:rPr>
              <a:t> un déficit de</a:t>
            </a:r>
            <a:r>
              <a:rPr lang="es-MX" sz="1700" b="1" dirty="0" smtClean="0">
                <a:latin typeface="+mj-lt"/>
              </a:rPr>
              <a:t> -1,508 millones de dólares </a:t>
            </a:r>
            <a:r>
              <a:rPr lang="es-MX" sz="1700" dirty="0" smtClean="0">
                <a:latin typeface="+mj-lt"/>
              </a:rPr>
              <a:t>que se registró en el mismo periodo del 2014.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es-MX" sz="1700" dirty="0">
              <a:solidFill>
                <a:srgbClr val="C00000"/>
              </a:solidFill>
              <a:latin typeface="+mj-lt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s-MX" sz="1700" dirty="0">
                <a:latin typeface="+mj-lt"/>
              </a:rPr>
              <a:t>En materia de las </a:t>
            </a:r>
            <a:r>
              <a:rPr lang="es-MX" sz="1700" b="1" dirty="0" smtClean="0">
                <a:latin typeface="+mj-lt"/>
              </a:rPr>
              <a:t>exportaciones </a:t>
            </a:r>
            <a:r>
              <a:rPr lang="es-MX" sz="1700" b="1" dirty="0">
                <a:latin typeface="+mj-lt"/>
              </a:rPr>
              <a:t>agroalimentarias </a:t>
            </a:r>
            <a:r>
              <a:rPr lang="es-MX" sz="1700" dirty="0">
                <a:latin typeface="+mj-lt"/>
              </a:rPr>
              <a:t>al mes de </a:t>
            </a:r>
            <a:r>
              <a:rPr lang="es-MX" sz="1700" b="1" dirty="0" smtClean="0">
                <a:latin typeface="+mj-lt"/>
              </a:rPr>
              <a:t>Noviembre del 2015</a:t>
            </a:r>
            <a:r>
              <a:rPr lang="es-MX" sz="1700" dirty="0" smtClean="0">
                <a:latin typeface="+mj-lt"/>
              </a:rPr>
              <a:t>, </a:t>
            </a:r>
            <a:r>
              <a:rPr lang="es-MX" sz="1700" i="1" dirty="0">
                <a:latin typeface="+mj-lt"/>
              </a:rPr>
              <a:t>versus</a:t>
            </a:r>
            <a:r>
              <a:rPr lang="es-MX" sz="1700" dirty="0">
                <a:latin typeface="+mj-lt"/>
              </a:rPr>
              <a:t> el mismo periodo del año previo, es de destacar </a:t>
            </a:r>
            <a:r>
              <a:rPr lang="es-MX" sz="1700" dirty="0" smtClean="0">
                <a:latin typeface="+mj-lt"/>
              </a:rPr>
              <a:t>que tuvieron aumentos importantes:</a:t>
            </a:r>
            <a:r>
              <a:rPr lang="es-MX" sz="1700" b="1" i="1" dirty="0" smtClean="0">
                <a:latin typeface="+mj-lt"/>
              </a:rPr>
              <a:t> </a:t>
            </a:r>
            <a:r>
              <a:rPr lang="es-MX" sz="1700" i="1" dirty="0" smtClean="0">
                <a:latin typeface="+mj-lt"/>
              </a:rPr>
              <a:t>Animales vivos de la especie bovina, carne de bovino deshuesada, cebollas, aguacates, los demás animales vivos de la especie bovina lechera, galletas dulces, productos de panadería y los demás de chocolate y demás preparaciones alimenticias. </a:t>
            </a:r>
            <a:r>
              <a:rPr lang="es-MX" sz="1700" dirty="0" smtClean="0">
                <a:latin typeface="+mj-lt"/>
              </a:rPr>
              <a:t>Por su parte, los productos que registraron un mayor decrecimiento en sus exportaciones fueron:</a:t>
            </a:r>
            <a:r>
              <a:rPr lang="es-MX" sz="1700" i="1" dirty="0" smtClean="0">
                <a:latin typeface="+mj-lt"/>
              </a:rPr>
              <a:t> C</a:t>
            </a:r>
            <a:r>
              <a:rPr lang="es-MX" sz="1700" i="1" dirty="0" smtClean="0"/>
              <a:t>hile </a:t>
            </a:r>
            <a:r>
              <a:rPr lang="es-MX" sz="1700" i="1" dirty="0" err="1" smtClean="0"/>
              <a:t>bell</a:t>
            </a:r>
            <a:r>
              <a:rPr lang="es-MX" sz="1700" i="1" dirty="0" smtClean="0"/>
              <a:t>, p</a:t>
            </a:r>
            <a:r>
              <a:rPr lang="es-MX" sz="1700" i="1" dirty="0" smtClean="0">
                <a:latin typeface="+mj-lt"/>
              </a:rPr>
              <a:t>epinos y pepinillos frescos o refrigerados y los demás frutos del género </a:t>
            </a:r>
            <a:r>
              <a:rPr lang="es-MX" sz="1700" i="1" dirty="0" err="1" smtClean="0">
                <a:latin typeface="+mj-lt"/>
              </a:rPr>
              <a:t>capsicum</a:t>
            </a:r>
            <a:r>
              <a:rPr lang="es-MX" sz="1700" i="1" dirty="0" smtClean="0">
                <a:latin typeface="+mj-lt"/>
              </a:rPr>
              <a:t> o pimienta.</a:t>
            </a:r>
            <a:endParaRPr lang="es-MX" sz="1700" i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1458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876300" y="0"/>
            <a:ext cx="6858000" cy="956441"/>
          </a:xfrm>
          <a:noFill/>
        </p:spPr>
        <p:txBody>
          <a:bodyPr>
            <a:normAutofit/>
          </a:bodyPr>
          <a:lstStyle/>
          <a:p>
            <a:r>
              <a:rPr lang="es-MX" sz="2800" b="1" dirty="0">
                <a:effectLst/>
              </a:rPr>
              <a:t>COMENTARIOS GENERALES DEL SECTOR</a:t>
            </a:r>
            <a:endParaRPr lang="es-ES" sz="2800" b="1" dirty="0">
              <a:effectLst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509" y="1508525"/>
            <a:ext cx="8929125" cy="5119445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600" dirty="0" smtClean="0">
                <a:latin typeface="+mj-lt"/>
              </a:rPr>
              <a:t>Por </a:t>
            </a:r>
            <a:r>
              <a:rPr lang="es-MX" sz="1600" dirty="0">
                <a:latin typeface="+mj-lt"/>
              </a:rPr>
              <a:t>su parte, en el caso de las </a:t>
            </a:r>
            <a:r>
              <a:rPr lang="es-MX" sz="1600" b="1" dirty="0">
                <a:latin typeface="+mj-lt"/>
              </a:rPr>
              <a:t>importaciones agroalimentarias </a:t>
            </a:r>
            <a:r>
              <a:rPr lang="es-MX" sz="1600" dirty="0">
                <a:latin typeface="+mj-lt"/>
              </a:rPr>
              <a:t>al mes de </a:t>
            </a:r>
            <a:r>
              <a:rPr lang="es-MX" sz="1600" b="1" dirty="0" smtClean="0">
                <a:latin typeface="+mj-lt"/>
              </a:rPr>
              <a:t>Noviembre </a:t>
            </a:r>
            <a:r>
              <a:rPr lang="es-MX" sz="1600" b="1" dirty="0">
                <a:latin typeface="+mj-lt"/>
              </a:rPr>
              <a:t>del 2015 </a:t>
            </a:r>
            <a:r>
              <a:rPr lang="es-MX" sz="1600" i="1" dirty="0">
                <a:latin typeface="+mj-lt"/>
              </a:rPr>
              <a:t>versus</a:t>
            </a:r>
            <a:r>
              <a:rPr lang="es-MX" sz="1600" dirty="0">
                <a:latin typeface="+mj-lt"/>
              </a:rPr>
              <a:t> el mismo periodo del año previo, se observan reducciones importantes en </a:t>
            </a:r>
            <a:r>
              <a:rPr lang="es-MX" sz="1600" b="1" i="1" dirty="0">
                <a:latin typeface="+mj-lt"/>
              </a:rPr>
              <a:t>la mayoría de los productos, pero en mayor medida </a:t>
            </a:r>
            <a:r>
              <a:rPr lang="es-MX" sz="1600" b="1" i="1" dirty="0" smtClean="0">
                <a:latin typeface="+mj-lt"/>
              </a:rPr>
              <a:t>en: Leche en polvo o en pastillas, </a:t>
            </a:r>
            <a:r>
              <a:rPr lang="es-MX" sz="1600" b="1" i="1" dirty="0"/>
              <a:t>frijol soya, </a:t>
            </a:r>
            <a:r>
              <a:rPr lang="es-MX" sz="1600" b="1" i="1" dirty="0" smtClean="0">
                <a:latin typeface="+mj-lt"/>
              </a:rPr>
              <a:t>piernas, paletas y sus trozos, los demás de algodón sin cardar,</a:t>
            </a:r>
            <a:r>
              <a:rPr lang="es-MX" sz="1600" b="1" i="1" dirty="0" smtClean="0"/>
              <a:t> sebo, los demás de carne de animales de la especie porcina, trigo común, residuos solubles y granos desecados de la destilación del maíz y carne de bovino fresca o refrigerada, deshuesada.</a:t>
            </a:r>
            <a:r>
              <a:rPr lang="es-MX" sz="1600" b="1" dirty="0" smtClean="0">
                <a:solidFill>
                  <a:srgbClr val="C00000"/>
                </a:solidFill>
              </a:rPr>
              <a:t> </a:t>
            </a:r>
            <a:r>
              <a:rPr lang="es-MX" sz="1600" dirty="0" smtClean="0"/>
              <a:t>Po</a:t>
            </a:r>
            <a:r>
              <a:rPr lang="es-MX" sz="1600" dirty="0" smtClean="0">
                <a:latin typeface="+mj-lt"/>
              </a:rPr>
              <a:t>r </a:t>
            </a:r>
            <a:r>
              <a:rPr lang="es-MX" sz="1600" i="1" dirty="0">
                <a:latin typeface="+mj-lt"/>
              </a:rPr>
              <a:t>s</a:t>
            </a:r>
            <a:r>
              <a:rPr lang="es-MX" sz="1600" dirty="0">
                <a:latin typeface="+mj-lt"/>
              </a:rPr>
              <a:t>u parte, destacan por sus mayores compras del exterior </a:t>
            </a:r>
            <a:r>
              <a:rPr lang="es-MX" sz="1600" dirty="0" smtClean="0">
                <a:latin typeface="+mj-lt"/>
              </a:rPr>
              <a:t>la </a:t>
            </a:r>
            <a:r>
              <a:rPr lang="es-MX" sz="1600" b="1" dirty="0" smtClean="0">
                <a:latin typeface="+mj-lt"/>
              </a:rPr>
              <a:t>cerveza de malta</a:t>
            </a:r>
            <a:r>
              <a:rPr lang="es-MX" sz="1600" dirty="0" smtClean="0">
                <a:latin typeface="+mj-lt"/>
              </a:rPr>
              <a:t> y en menor medida, </a:t>
            </a:r>
            <a:r>
              <a:rPr lang="es-MX" sz="1600" b="1" dirty="0" smtClean="0">
                <a:latin typeface="+mj-lt"/>
              </a:rPr>
              <a:t>las demás preparaciones alimenticias.</a:t>
            </a:r>
            <a:endParaRPr lang="es-MX" sz="1600" b="1" i="1" dirty="0" smtClean="0">
              <a:latin typeface="+mj-lt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600" dirty="0" smtClean="0">
                <a:latin typeface="+mj-lt"/>
              </a:rPr>
              <a:t>Los </a:t>
            </a:r>
            <a:r>
              <a:rPr lang="es-MX" sz="1600" b="1" dirty="0" smtClean="0">
                <a:latin typeface="+mj-lt"/>
              </a:rPr>
              <a:t>saldos de cartera </a:t>
            </a:r>
            <a:r>
              <a:rPr lang="es-MX" sz="1600" dirty="0" smtClean="0">
                <a:latin typeface="+mj-lt"/>
              </a:rPr>
              <a:t>para el sector agroalimentario reportados por el </a:t>
            </a:r>
            <a:r>
              <a:rPr lang="es-MX" sz="1600" b="1" dirty="0" smtClean="0">
                <a:latin typeface="+mj-lt"/>
              </a:rPr>
              <a:t>Banco de México</a:t>
            </a:r>
            <a:r>
              <a:rPr lang="es-MX" sz="1600" dirty="0" smtClean="0">
                <a:latin typeface="+mj-lt"/>
              </a:rPr>
              <a:t> para el mes de </a:t>
            </a:r>
            <a:r>
              <a:rPr lang="es-MX" sz="1600" b="1" dirty="0" smtClean="0">
                <a:latin typeface="+mj-lt"/>
              </a:rPr>
              <a:t>Diciembre del 2015</a:t>
            </a:r>
            <a:r>
              <a:rPr lang="es-MX" sz="1600" dirty="0" smtClean="0">
                <a:latin typeface="+mj-lt"/>
              </a:rPr>
              <a:t>, registraron un </a:t>
            </a:r>
            <a:r>
              <a:rPr lang="es-MX" sz="1600" b="1" dirty="0" smtClean="0">
                <a:latin typeface="+mj-lt"/>
              </a:rPr>
              <a:t>incremento de 23.5% </a:t>
            </a:r>
            <a:r>
              <a:rPr lang="es-MX" sz="1600" dirty="0" smtClean="0">
                <a:latin typeface="+mj-lt"/>
              </a:rPr>
              <a:t>respecto al último día del año anterior, ubicándose </a:t>
            </a:r>
            <a:r>
              <a:rPr lang="es-MX" sz="1600" b="1" dirty="0" smtClean="0">
                <a:latin typeface="+mj-lt"/>
              </a:rPr>
              <a:t>en 161.1 miles de millones de pesos. 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600" dirty="0" smtClean="0">
                <a:latin typeface="+mj-lt"/>
              </a:rPr>
              <a:t>En </a:t>
            </a:r>
            <a:r>
              <a:rPr lang="es-MX" sz="1600" dirty="0">
                <a:latin typeface="+mj-lt"/>
              </a:rPr>
              <a:t>el caso del </a:t>
            </a:r>
            <a:r>
              <a:rPr lang="es-MX" sz="1600" b="1" dirty="0">
                <a:latin typeface="+mj-lt"/>
              </a:rPr>
              <a:t>financiamiento de la Banca de Desarrollo </a:t>
            </a:r>
            <a:r>
              <a:rPr lang="es-MX" sz="1600" dirty="0">
                <a:latin typeface="+mj-lt"/>
              </a:rPr>
              <a:t>al mes de </a:t>
            </a:r>
            <a:r>
              <a:rPr lang="es-MX" sz="1600" b="1" dirty="0" smtClean="0">
                <a:latin typeface="+mj-lt"/>
              </a:rPr>
              <a:t>Enero del 2016</a:t>
            </a:r>
            <a:r>
              <a:rPr lang="es-MX" sz="1600" dirty="0" smtClean="0">
                <a:latin typeface="+mj-lt"/>
              </a:rPr>
              <a:t>, </a:t>
            </a:r>
            <a:r>
              <a:rPr lang="es-MX" sz="1600" dirty="0">
                <a:latin typeface="+mj-lt"/>
              </a:rPr>
              <a:t>hay una variación nominal </a:t>
            </a:r>
            <a:r>
              <a:rPr lang="es-MX" sz="1600" dirty="0" smtClean="0">
                <a:latin typeface="+mj-lt"/>
              </a:rPr>
              <a:t>del </a:t>
            </a:r>
            <a:r>
              <a:rPr lang="es-MX" sz="1600" b="1" dirty="0" smtClean="0">
                <a:latin typeface="+mj-lt"/>
              </a:rPr>
              <a:t>-0.3% </a:t>
            </a:r>
            <a:r>
              <a:rPr lang="es-MX" sz="1600" dirty="0">
                <a:latin typeface="+mj-lt"/>
              </a:rPr>
              <a:t>respecto al mismo periodo del año anterior y una variación real </a:t>
            </a:r>
            <a:r>
              <a:rPr lang="es-MX" sz="1600" dirty="0" smtClean="0">
                <a:latin typeface="+mj-lt"/>
              </a:rPr>
              <a:t>del </a:t>
            </a:r>
            <a:r>
              <a:rPr lang="es-MX" sz="1600" b="1" dirty="0" smtClean="0">
                <a:latin typeface="+mj-lt"/>
              </a:rPr>
              <a:t>-3.8% </a:t>
            </a:r>
            <a:r>
              <a:rPr lang="es-MX" sz="1600" dirty="0">
                <a:latin typeface="+mj-lt"/>
              </a:rPr>
              <a:t>para</a:t>
            </a:r>
            <a:r>
              <a:rPr lang="es-MX" sz="1600" b="1" dirty="0">
                <a:latin typeface="+mj-lt"/>
              </a:rPr>
              <a:t> </a:t>
            </a:r>
            <a:r>
              <a:rPr lang="es-MX" sz="1600" b="1" dirty="0" smtClean="0">
                <a:latin typeface="+mj-lt"/>
              </a:rPr>
              <a:t>FIRA. </a:t>
            </a:r>
            <a:r>
              <a:rPr lang="es-MX" sz="1600" dirty="0" smtClean="0">
                <a:latin typeface="+mj-lt"/>
              </a:rPr>
              <a:t>En el caso de la </a:t>
            </a:r>
            <a:r>
              <a:rPr lang="es-MX" sz="1600" b="1" dirty="0" smtClean="0">
                <a:latin typeface="+mj-lt"/>
              </a:rPr>
              <a:t>Financiera </a:t>
            </a:r>
            <a:r>
              <a:rPr lang="es-MX" sz="1600" b="1" dirty="0">
                <a:latin typeface="+mj-lt"/>
              </a:rPr>
              <a:t>Nacional, </a:t>
            </a:r>
            <a:r>
              <a:rPr lang="es-MX" sz="1600" dirty="0">
                <a:latin typeface="+mj-lt"/>
              </a:rPr>
              <a:t>al mes de </a:t>
            </a:r>
            <a:r>
              <a:rPr lang="es-MX" sz="1600" b="1" dirty="0" smtClean="0">
                <a:latin typeface="+mj-lt"/>
              </a:rPr>
              <a:t>Enero</a:t>
            </a:r>
            <a:r>
              <a:rPr lang="es-MX" sz="1600" dirty="0" smtClean="0">
                <a:latin typeface="+mj-lt"/>
              </a:rPr>
              <a:t> </a:t>
            </a:r>
            <a:r>
              <a:rPr lang="es-MX" sz="1600" b="1" dirty="0" smtClean="0">
                <a:latin typeface="+mj-lt"/>
              </a:rPr>
              <a:t>del 2016, </a:t>
            </a:r>
            <a:r>
              <a:rPr lang="es-MX" sz="1600" dirty="0">
                <a:latin typeface="+mj-lt"/>
              </a:rPr>
              <a:t>hay un </a:t>
            </a:r>
            <a:r>
              <a:rPr lang="es-MX" sz="1600" b="1" dirty="0">
                <a:latin typeface="+mj-lt"/>
              </a:rPr>
              <a:t>incremento nominal </a:t>
            </a:r>
            <a:r>
              <a:rPr lang="es-MX" sz="1600" b="1" dirty="0" smtClean="0">
                <a:latin typeface="+mj-lt"/>
              </a:rPr>
              <a:t>del 10.4% </a:t>
            </a:r>
            <a:r>
              <a:rPr lang="es-MX" sz="1600" dirty="0" smtClean="0">
                <a:latin typeface="+mj-lt"/>
              </a:rPr>
              <a:t>v</a:t>
            </a:r>
            <a:r>
              <a:rPr lang="es-MX" sz="1600" i="1" dirty="0" smtClean="0">
                <a:latin typeface="+mj-lt"/>
              </a:rPr>
              <a:t>ersus </a:t>
            </a:r>
            <a:r>
              <a:rPr lang="es-MX" sz="1600" dirty="0" smtClean="0">
                <a:latin typeface="+mj-lt"/>
              </a:rPr>
              <a:t>el año anterior, mientras que se registra una </a:t>
            </a:r>
            <a:r>
              <a:rPr lang="es-MX" sz="1600" b="1" dirty="0" smtClean="0">
                <a:latin typeface="+mj-lt"/>
              </a:rPr>
              <a:t>variación real de 7.6%. </a:t>
            </a:r>
            <a:endParaRPr lang="es-MX" sz="1600" dirty="0" smtClean="0">
              <a:latin typeface="+mj-lt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600" dirty="0" smtClean="0">
                <a:latin typeface="+mj-lt"/>
              </a:rPr>
              <a:t>Para la </a:t>
            </a:r>
            <a:r>
              <a:rPr lang="es-MX" sz="1600" b="1" dirty="0" smtClean="0">
                <a:latin typeface="+mj-lt"/>
              </a:rPr>
              <a:t>Inversión Extranjera Directa (IED</a:t>
            </a:r>
            <a:r>
              <a:rPr lang="es-MX" sz="1600" dirty="0" smtClean="0">
                <a:latin typeface="+mj-lt"/>
              </a:rPr>
              <a:t>) en el sector agroalimentario al tercer </a:t>
            </a:r>
            <a:r>
              <a:rPr lang="es-MX" sz="1600" b="1" dirty="0" smtClean="0">
                <a:latin typeface="+mj-lt"/>
              </a:rPr>
              <a:t>trimestre del 2015,</a:t>
            </a:r>
            <a:r>
              <a:rPr lang="es-MX" sz="1600" dirty="0" smtClean="0">
                <a:latin typeface="+mj-lt"/>
              </a:rPr>
              <a:t> registró una </a:t>
            </a:r>
            <a:r>
              <a:rPr lang="es-MX" sz="1600" b="1" dirty="0" smtClean="0">
                <a:latin typeface="+mj-lt"/>
              </a:rPr>
              <a:t>reducción de -5.8%, </a:t>
            </a:r>
            <a:r>
              <a:rPr lang="es-MX" sz="1600" dirty="0" smtClean="0">
                <a:latin typeface="+mj-lt"/>
              </a:rPr>
              <a:t>en comparación con el mismo periodo del año anterior, con una inversión de </a:t>
            </a:r>
            <a:r>
              <a:rPr lang="es-MX" sz="1600" b="1" dirty="0" smtClean="0">
                <a:latin typeface="+mj-lt"/>
              </a:rPr>
              <a:t>5,068.1 millones de dólares, correspondiendo casi el 100% del total a la agroindustria.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ES" sz="1600" dirty="0" smtClean="0"/>
              <a:t>Para el ciclo otoño-invierno del 2015-16 al mes de </a:t>
            </a:r>
            <a:r>
              <a:rPr lang="es-ES" sz="1600" b="1" dirty="0" smtClean="0"/>
              <a:t>Diciembre del 2015</a:t>
            </a:r>
            <a:r>
              <a:rPr lang="es-ES" sz="1600" dirty="0" smtClean="0"/>
              <a:t>, la </a:t>
            </a:r>
            <a:r>
              <a:rPr lang="es-ES" sz="1600" b="1" dirty="0" smtClean="0"/>
              <a:t>programación de la superficie sembrada</a:t>
            </a:r>
            <a:r>
              <a:rPr lang="es-ES" sz="1600" dirty="0" smtClean="0"/>
              <a:t> es </a:t>
            </a:r>
            <a:r>
              <a:rPr lang="es-ES" sz="1600" b="1" dirty="0" smtClean="0"/>
              <a:t>3.1% </a:t>
            </a:r>
            <a:r>
              <a:rPr lang="es-ES" sz="1600" dirty="0" smtClean="0"/>
              <a:t>superior al ciclo homólogo anterior. Se reporta una reducción en el </a:t>
            </a:r>
            <a:r>
              <a:rPr lang="es-ES" sz="1600" b="1" dirty="0" smtClean="0"/>
              <a:t>avance de la superficie sembrada </a:t>
            </a:r>
            <a:r>
              <a:rPr lang="es-ES" sz="1600" dirty="0" smtClean="0"/>
              <a:t>de granos respecto al ciclo homólogo anterior del </a:t>
            </a:r>
            <a:r>
              <a:rPr lang="es-ES" sz="1600" b="1" dirty="0" smtClean="0"/>
              <a:t>-55.5%, </a:t>
            </a:r>
            <a:r>
              <a:rPr lang="es-ES" sz="1600" dirty="0" smtClean="0"/>
              <a:t>influenciado por </a:t>
            </a:r>
            <a:r>
              <a:rPr lang="es-ES" sz="1600" b="1" dirty="0" smtClean="0"/>
              <a:t>menores avances en todos los principales cultivos.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endParaRPr lang="es-MX" sz="1600" b="1" dirty="0" smtClean="0">
              <a:latin typeface="+mj-lt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endParaRPr lang="es-MX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426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noFill/>
        </p:spPr>
        <p:txBody>
          <a:bodyPr>
            <a:norm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  <a:effectLst/>
              </a:rPr>
              <a:t>COMENTARIOS GENERALES DEL SECTOR</a:t>
            </a:r>
            <a:endParaRPr lang="es-ES" sz="28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2590" y="1437808"/>
            <a:ext cx="9051925" cy="5420192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ES" sz="1600" dirty="0"/>
              <a:t>Para el ciclo otoño-invierno del 2015-16 al mes de </a:t>
            </a:r>
            <a:r>
              <a:rPr lang="es-ES" sz="1600" b="1" dirty="0"/>
              <a:t>Diciembre del 2015</a:t>
            </a:r>
            <a:r>
              <a:rPr lang="es-ES" sz="1600" dirty="0"/>
              <a:t>, la </a:t>
            </a:r>
            <a:r>
              <a:rPr lang="es-ES" sz="1600" b="1" dirty="0"/>
              <a:t>programación de la </a:t>
            </a:r>
            <a:r>
              <a:rPr lang="es-ES" sz="1600" b="1" dirty="0" smtClean="0"/>
              <a:t>producción </a:t>
            </a:r>
            <a:r>
              <a:rPr lang="es-ES" sz="1600" dirty="0" smtClean="0"/>
              <a:t>es </a:t>
            </a:r>
            <a:r>
              <a:rPr lang="es-ES" sz="1600" b="1" dirty="0" smtClean="0"/>
              <a:t>2.7% </a:t>
            </a:r>
            <a:r>
              <a:rPr lang="es-ES" sz="1600" dirty="0"/>
              <a:t>superior al ciclo homólogo anterior. </a:t>
            </a:r>
            <a:r>
              <a:rPr lang="es-ES" sz="1600" dirty="0" smtClean="0"/>
              <a:t>En el caso del </a:t>
            </a:r>
            <a:r>
              <a:rPr lang="es-ES" sz="1600" b="1" dirty="0" smtClean="0"/>
              <a:t>avance </a:t>
            </a:r>
            <a:r>
              <a:rPr lang="es-ES" sz="1600" b="1" dirty="0"/>
              <a:t>de la </a:t>
            </a:r>
            <a:r>
              <a:rPr lang="es-ES" sz="1600" b="1" dirty="0" smtClean="0"/>
              <a:t>producción </a:t>
            </a:r>
            <a:r>
              <a:rPr lang="es-ES" sz="1600" dirty="0" smtClean="0"/>
              <a:t>de granos respecto al ciclo homólogo anterior, el resultado es prácticamente </a:t>
            </a:r>
            <a:r>
              <a:rPr lang="es-ES" sz="1600" dirty="0" smtClean="0"/>
              <a:t>insignificante ya </a:t>
            </a:r>
            <a:r>
              <a:rPr lang="es-ES" sz="1600" dirty="0" smtClean="0"/>
              <a:t>que </a:t>
            </a:r>
            <a:r>
              <a:rPr lang="es-ES" sz="1600" dirty="0" smtClean="0"/>
              <a:t>diciembre </a:t>
            </a:r>
            <a:r>
              <a:rPr lang="es-ES" sz="1600" dirty="0" smtClean="0"/>
              <a:t>es el primer mes en que se reporta avance de cosecha para el ciclo otoño-invierno. </a:t>
            </a:r>
            <a:endParaRPr lang="es-ES" sz="1600" b="1" dirty="0"/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ES" sz="1600" dirty="0" smtClean="0">
                <a:solidFill>
                  <a:schemeClr val="tx1"/>
                </a:solidFill>
                <a:latin typeface="+mj-lt"/>
              </a:rPr>
              <a:t>Para </a:t>
            </a:r>
            <a:r>
              <a:rPr lang="es-ES" sz="1600" dirty="0">
                <a:solidFill>
                  <a:schemeClr val="tx1"/>
                </a:solidFill>
                <a:latin typeface="+mj-lt"/>
              </a:rPr>
              <a:t>el </a:t>
            </a:r>
            <a:r>
              <a:rPr lang="es-ES" sz="1600" dirty="0" smtClean="0">
                <a:solidFill>
                  <a:schemeClr val="tx1"/>
                </a:solidFill>
                <a:latin typeface="+mj-lt"/>
              </a:rPr>
              <a:t>ciclo </a:t>
            </a:r>
            <a:r>
              <a:rPr lang="es-ES" sz="1600" dirty="0" smtClean="0">
                <a:latin typeface="+mj-lt"/>
              </a:rPr>
              <a:t>primavera-verano</a:t>
            </a:r>
            <a:r>
              <a:rPr lang="es-ES" sz="1600" dirty="0" smtClean="0">
                <a:solidFill>
                  <a:schemeClr val="tx1"/>
                </a:solidFill>
                <a:latin typeface="+mj-lt"/>
              </a:rPr>
              <a:t> del 2015-16 </a:t>
            </a:r>
            <a:r>
              <a:rPr lang="es-ES" sz="1600" dirty="0">
                <a:solidFill>
                  <a:schemeClr val="tx1"/>
                </a:solidFill>
                <a:latin typeface="+mj-lt"/>
              </a:rPr>
              <a:t>al mes </a:t>
            </a:r>
            <a:r>
              <a:rPr lang="es-ES" sz="1600" dirty="0" smtClean="0">
                <a:solidFill>
                  <a:schemeClr val="tx1"/>
                </a:solidFill>
                <a:latin typeface="+mj-lt"/>
              </a:rPr>
              <a:t>de </a:t>
            </a:r>
            <a:r>
              <a:rPr lang="es-ES" sz="1600" b="1" dirty="0" smtClean="0">
                <a:latin typeface="+mj-lt"/>
              </a:rPr>
              <a:t>Diciemb</a:t>
            </a:r>
            <a:r>
              <a:rPr lang="es-ES" sz="1600" b="1" dirty="0" smtClean="0">
                <a:solidFill>
                  <a:schemeClr val="tx1"/>
                </a:solidFill>
                <a:latin typeface="+mj-lt"/>
              </a:rPr>
              <a:t>re</a:t>
            </a:r>
            <a:r>
              <a:rPr lang="es-ES" sz="1600" b="1" dirty="0" smtClean="0">
                <a:latin typeface="+mj-lt"/>
              </a:rPr>
              <a:t> </a:t>
            </a:r>
            <a:r>
              <a:rPr lang="es-ES" sz="1600" b="1" dirty="0" smtClean="0">
                <a:solidFill>
                  <a:schemeClr val="tx1"/>
                </a:solidFill>
                <a:latin typeface="+mj-lt"/>
              </a:rPr>
              <a:t>del 2015</a:t>
            </a:r>
            <a:r>
              <a:rPr lang="es-ES" sz="16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es-ES" sz="1600" dirty="0" smtClean="0">
                <a:latin typeface="+mj-lt"/>
              </a:rPr>
              <a:t>la </a:t>
            </a:r>
            <a:r>
              <a:rPr lang="es-ES" sz="1600" b="1" dirty="0" smtClean="0">
                <a:latin typeface="+mj-lt"/>
              </a:rPr>
              <a:t>programación de la producción</a:t>
            </a:r>
            <a:r>
              <a:rPr lang="es-ES" sz="1600" dirty="0" smtClean="0">
                <a:latin typeface="+mj-lt"/>
              </a:rPr>
              <a:t> es </a:t>
            </a:r>
            <a:r>
              <a:rPr lang="es-ES" sz="1600" b="1" dirty="0" smtClean="0">
                <a:latin typeface="+mj-lt"/>
              </a:rPr>
              <a:t>1.8% </a:t>
            </a:r>
            <a:r>
              <a:rPr lang="es-ES" sz="1600" dirty="0" smtClean="0">
                <a:latin typeface="+mj-lt"/>
              </a:rPr>
              <a:t>superior al ciclo homólogo anterior. Se </a:t>
            </a:r>
            <a:r>
              <a:rPr lang="es-ES" sz="1600" dirty="0">
                <a:solidFill>
                  <a:schemeClr val="tx1"/>
                </a:solidFill>
                <a:latin typeface="+mj-lt"/>
              </a:rPr>
              <a:t>reporta </a:t>
            </a:r>
            <a:r>
              <a:rPr lang="es-ES" sz="1600" dirty="0" smtClean="0">
                <a:solidFill>
                  <a:schemeClr val="tx1"/>
                </a:solidFill>
                <a:latin typeface="+mj-lt"/>
              </a:rPr>
              <a:t>una reducción en el</a:t>
            </a:r>
            <a:r>
              <a:rPr lang="es-ES" sz="16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s-ES" sz="1600" b="1" dirty="0">
                <a:solidFill>
                  <a:schemeClr val="tx1"/>
                </a:solidFill>
                <a:latin typeface="+mj-lt"/>
              </a:rPr>
              <a:t>avance </a:t>
            </a:r>
            <a:r>
              <a:rPr lang="es-ES" sz="1600" b="1" dirty="0" smtClean="0">
                <a:latin typeface="+mj-lt"/>
              </a:rPr>
              <a:t>en</a:t>
            </a:r>
            <a:r>
              <a:rPr lang="es-ES" sz="16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s-ES" sz="1600" b="1" dirty="0">
                <a:solidFill>
                  <a:schemeClr val="tx1"/>
                </a:solidFill>
                <a:latin typeface="+mj-lt"/>
              </a:rPr>
              <a:t>la </a:t>
            </a:r>
            <a:r>
              <a:rPr lang="es-ES" sz="1600" b="1" dirty="0" smtClean="0">
                <a:solidFill>
                  <a:schemeClr val="tx1"/>
                </a:solidFill>
                <a:latin typeface="+mj-lt"/>
              </a:rPr>
              <a:t>producción d</a:t>
            </a:r>
            <a:r>
              <a:rPr lang="es-ES" sz="1600" dirty="0" smtClean="0">
                <a:solidFill>
                  <a:schemeClr val="tx1"/>
                </a:solidFill>
                <a:latin typeface="+mj-lt"/>
              </a:rPr>
              <a:t>e </a:t>
            </a:r>
            <a:r>
              <a:rPr lang="es-ES" sz="1600" dirty="0">
                <a:solidFill>
                  <a:schemeClr val="tx1"/>
                </a:solidFill>
                <a:latin typeface="+mj-lt"/>
              </a:rPr>
              <a:t>granos </a:t>
            </a:r>
            <a:r>
              <a:rPr lang="es-ES" sz="1600" dirty="0" smtClean="0">
                <a:solidFill>
                  <a:schemeClr val="tx1"/>
                </a:solidFill>
                <a:latin typeface="+mj-lt"/>
              </a:rPr>
              <a:t>respecto al ciclo homólogo anterior del</a:t>
            </a:r>
            <a:r>
              <a:rPr lang="es-ES" sz="1600" b="1" dirty="0" smtClean="0">
                <a:solidFill>
                  <a:schemeClr val="tx1"/>
                </a:solidFill>
                <a:latin typeface="+mj-lt"/>
              </a:rPr>
              <a:t> -6.7%. 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ES" sz="1600" dirty="0" smtClean="0">
                <a:latin typeface="+mj-lt"/>
              </a:rPr>
              <a:t>La </a:t>
            </a:r>
            <a:r>
              <a:rPr lang="es-ES" sz="1600" b="1" dirty="0" smtClean="0">
                <a:latin typeface="+mj-lt"/>
              </a:rPr>
              <a:t>producción de carne</a:t>
            </a:r>
            <a:r>
              <a:rPr lang="es-ES" sz="1600" dirty="0" smtClean="0">
                <a:latin typeface="+mj-lt"/>
              </a:rPr>
              <a:t> al mes de</a:t>
            </a:r>
            <a:r>
              <a:rPr lang="es-ES" sz="1600" b="1" dirty="0" smtClean="0">
                <a:latin typeface="+mj-lt"/>
              </a:rPr>
              <a:t> Diciembre del 2015</a:t>
            </a:r>
            <a:r>
              <a:rPr lang="es-ES" sz="1600" dirty="0" smtClean="0">
                <a:latin typeface="+mj-lt"/>
              </a:rPr>
              <a:t>, </a:t>
            </a:r>
            <a:r>
              <a:rPr lang="es-ES" sz="1600" i="1" dirty="0" smtClean="0">
                <a:latin typeface="+mj-lt"/>
              </a:rPr>
              <a:t>versus</a:t>
            </a:r>
            <a:r>
              <a:rPr lang="es-ES" sz="1600" dirty="0" smtClean="0">
                <a:latin typeface="+mj-lt"/>
              </a:rPr>
              <a:t> el mismo periodo del año anterior refleja una </a:t>
            </a:r>
            <a:r>
              <a:rPr lang="es-ES" sz="1600" b="1" dirty="0" smtClean="0">
                <a:latin typeface="+mj-lt"/>
              </a:rPr>
              <a:t>mejora </a:t>
            </a:r>
            <a:r>
              <a:rPr lang="es-ES" sz="1600" b="1" dirty="0">
                <a:latin typeface="+mj-lt"/>
              </a:rPr>
              <a:t>en ovino </a:t>
            </a:r>
            <a:r>
              <a:rPr lang="es-ES" sz="1600" b="1" dirty="0" smtClean="0">
                <a:latin typeface="+mj-lt"/>
              </a:rPr>
              <a:t>(1.9%), </a:t>
            </a:r>
            <a:r>
              <a:rPr lang="es-ES" sz="1600" b="1" dirty="0">
                <a:latin typeface="+mj-lt"/>
              </a:rPr>
              <a:t>porcino </a:t>
            </a:r>
            <a:r>
              <a:rPr lang="es-ES" sz="1600" b="1" dirty="0" smtClean="0">
                <a:latin typeface="+mj-lt"/>
              </a:rPr>
              <a:t>(2.48%), bovino (1.25%) y ave (3.24%) , así como decrementos en caprino (-0.98%) y guajolote (-1.39%), </a:t>
            </a:r>
            <a:r>
              <a:rPr lang="es-ES" sz="1600" dirty="0" smtClean="0">
                <a:latin typeface="+mj-lt"/>
              </a:rPr>
              <a:t>ponderando un </a:t>
            </a:r>
            <a:r>
              <a:rPr lang="es-ES" sz="1600" b="1" dirty="0" smtClean="0">
                <a:latin typeface="+mj-lt"/>
              </a:rPr>
              <a:t>incremento total de 2.43</a:t>
            </a:r>
            <a:r>
              <a:rPr lang="es-ES" sz="1600" dirty="0" smtClean="0">
                <a:latin typeface="+mj-lt"/>
              </a:rPr>
              <a:t>%  en la producción de carnes, con respecto al mismo periodo anterior.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En el caso de la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leche de bovino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 al mes de </a:t>
            </a:r>
            <a:r>
              <a:rPr lang="es-MX" sz="1600" b="1" dirty="0" smtClean="0">
                <a:latin typeface="+mj-lt"/>
              </a:rPr>
              <a:t>Diciembre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 del 2015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es-MX" sz="1600" i="1" dirty="0" smtClean="0">
                <a:solidFill>
                  <a:schemeClr val="tx1"/>
                </a:solidFill>
                <a:latin typeface="+mj-lt"/>
              </a:rPr>
              <a:t>versus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 el mismo periodo del año anterior, se observa un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incremento en la producción del 2.38%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y para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leche de caprino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un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incremento de 2.17%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, ponderando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un incremento en la producción total de leche del 2.38%.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Otras actividades pecuarias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 que reflejan una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mejora en la producción al mes de Dic</a:t>
            </a:r>
            <a:r>
              <a:rPr lang="es-MX" sz="1600" b="1" dirty="0" smtClean="0">
                <a:latin typeface="+mj-lt"/>
              </a:rPr>
              <a:t>iembre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 del 2015 </a:t>
            </a:r>
            <a:r>
              <a:rPr lang="es-MX" sz="1600" i="1" dirty="0" smtClean="0">
                <a:solidFill>
                  <a:schemeClr val="tx1"/>
                </a:solidFill>
                <a:latin typeface="+mj-lt"/>
              </a:rPr>
              <a:t>versus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 el mismo periodo del año anterior, es el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huevo de plato (3.32%), la miel (</a:t>
            </a:r>
            <a:r>
              <a:rPr lang="es-MX" sz="1600" b="1" dirty="0" smtClean="0">
                <a:latin typeface="+mj-lt"/>
              </a:rPr>
              <a:t>3.66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%)</a:t>
            </a:r>
            <a:r>
              <a:rPr lang="es-MX" sz="1600" dirty="0" smtClean="0">
                <a:latin typeface="+mj-lt"/>
              </a:rPr>
              <a:t>, un </a:t>
            </a:r>
            <a:r>
              <a:rPr lang="es-MX" sz="1600" b="1" dirty="0" smtClean="0">
                <a:latin typeface="+mj-lt"/>
              </a:rPr>
              <a:t>decremento para la lana (-0.41%) y la cera (-23.82%).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La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producción pesquera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hasta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Septiembre del 2015,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reflejó un decremento en casi todas las especias principales, con menores volumen de producción de la siguiente forma: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mojarra: -40.36%, ostión:         -35.99%,  sardina: -27.91%, atún: -19.03% y camarón: -13.28, mientras que la macarela presentó un incremento del 14.59%. 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Como resultado, </a:t>
            </a:r>
            <a:r>
              <a:rPr lang="es-MX" sz="1600" dirty="0" smtClean="0">
                <a:latin typeface="+mj-lt"/>
              </a:rPr>
              <a:t>p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ara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toda la producción pesquera</a:t>
            </a:r>
            <a:r>
              <a:rPr lang="es-MX" sz="1600" dirty="0" smtClean="0">
                <a:solidFill>
                  <a:schemeClr val="tx1"/>
                </a:solidFill>
                <a:latin typeface="+mj-lt"/>
              </a:rPr>
              <a:t> se registró un </a:t>
            </a:r>
            <a:r>
              <a:rPr lang="es-MX" sz="1600" b="1" dirty="0" smtClean="0">
                <a:solidFill>
                  <a:schemeClr val="tx1"/>
                </a:solidFill>
                <a:latin typeface="+mj-lt"/>
              </a:rPr>
              <a:t>decremento del -32.85%.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endParaRPr lang="es-MX" sz="1600" b="1" dirty="0" smtClean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2063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5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es-MX" sz="3600" b="1" i="0" dirty="0" smtClean="0"/>
              <a:t>II.- INDICADORES MACROECONÓMICOS</a:t>
            </a:r>
            <a:br>
              <a:rPr lang="es-MX" sz="3600" b="1" i="0" dirty="0" smtClean="0"/>
            </a:br>
            <a:r>
              <a:rPr lang="es-MX" sz="3600" b="1" i="0" dirty="0" smtClean="0"/>
              <a:t>PARA MÉXICO</a:t>
            </a:r>
            <a:endParaRPr lang="es-ES" sz="3600" b="1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1990318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5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es-MX" sz="3600" b="1" i="0" dirty="0" smtClean="0"/>
              <a:t>1.- EVOLUCIÓN DE LA ACTIVIDAD ECONÓMICA: PIB, IGAE, OTROS.</a:t>
            </a:r>
            <a:endParaRPr lang="es-ES" sz="3600" b="1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3880544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83316299"/>
              </p:ext>
            </p:extLst>
          </p:nvPr>
        </p:nvGraphicFramePr>
        <p:xfrm>
          <a:off x="381000" y="2057400"/>
          <a:ext cx="8572442" cy="3481385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xmlns="" val="2754485532"/>
                    </a:ext>
                  </a:extLst>
                </a:gridCol>
                <a:gridCol w="696686">
                  <a:extLst>
                    <a:ext uri="{9D8B030D-6E8A-4147-A177-3AD203B41FA5}">
                      <a16:colId xmlns:a16="http://schemas.microsoft.com/office/drawing/2014/main" xmlns="" val="299335009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xmlns="" val="3825451780"/>
                    </a:ext>
                  </a:extLst>
                </a:gridCol>
                <a:gridCol w="522514">
                  <a:extLst>
                    <a:ext uri="{9D8B030D-6E8A-4147-A177-3AD203B41FA5}">
                      <a16:colId xmlns:a16="http://schemas.microsoft.com/office/drawing/2014/main" xmlns="" val="3898606592"/>
                    </a:ext>
                  </a:extLst>
                </a:gridCol>
                <a:gridCol w="729343">
                  <a:extLst>
                    <a:ext uri="{9D8B030D-6E8A-4147-A177-3AD203B41FA5}">
                      <a16:colId xmlns:a16="http://schemas.microsoft.com/office/drawing/2014/main" xmlns="" val="2542186418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xmlns="" val="2894940370"/>
                    </a:ext>
                  </a:extLst>
                </a:gridCol>
                <a:gridCol w="642257">
                  <a:extLst>
                    <a:ext uri="{9D8B030D-6E8A-4147-A177-3AD203B41FA5}">
                      <a16:colId xmlns:a16="http://schemas.microsoft.com/office/drawing/2014/main" xmlns="" val="93801823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3646535932"/>
                    </a:ext>
                  </a:extLst>
                </a:gridCol>
                <a:gridCol w="767385">
                  <a:extLst>
                    <a:ext uri="{9D8B030D-6E8A-4147-A177-3AD203B41FA5}">
                      <a16:colId xmlns:a16="http://schemas.microsoft.com/office/drawing/2014/main" xmlns="" val="1073468609"/>
                    </a:ext>
                  </a:extLst>
                </a:gridCol>
              </a:tblGrid>
              <a:tr h="413657">
                <a:tc rowSpan="3"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Denominación</a:t>
                      </a:r>
                      <a:r>
                        <a:rPr lang="es-ES_tradnl" sz="3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s-ES_tradnl" sz="3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ES_tradnl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2014</a:t>
                      </a:r>
                      <a:r>
                        <a:rPr lang="es-ES" sz="18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r/</a:t>
                      </a: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ES_tradnl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2015</a:t>
                      </a:r>
                      <a:r>
                        <a:rPr lang="es-ES" sz="20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r/</a:t>
                      </a: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18219830"/>
                  </a:ext>
                </a:extLst>
              </a:tr>
              <a:tr h="51128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ES_tradnl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Trimestre</a:t>
                      </a: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ES_tradnl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Anual</a:t>
                      </a: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ES_tradnl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Trimestre</a:t>
                      </a: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ES_tradnl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br>
                        <a:rPr lang="es-ES_tradnl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ES_tradnl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meses</a:t>
                      </a: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76265972"/>
                  </a:ext>
                </a:extLst>
              </a:tr>
              <a:tr h="51128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ES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II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ES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III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E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IV</a:t>
                      </a: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E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E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II</a:t>
                      </a: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ES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III</a:t>
                      </a:r>
                      <a:r>
                        <a:rPr lang="es-ES" sz="1800" baseline="30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s-ES" sz="18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/</a:t>
                      </a: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5656346"/>
                  </a:ext>
                </a:extLst>
              </a:tr>
              <a:tr h="511288">
                <a:tc>
                  <a:txBody>
                    <a:bodyPr/>
                    <a:lstStyle/>
                    <a:p>
                      <a:pPr marL="417195" indent="-345440">
                        <a:spcBef>
                          <a:spcPts val="200"/>
                        </a:spcBef>
                        <a:spcAft>
                          <a:spcPts val="100"/>
                        </a:spcAft>
                        <a:tabLst>
                          <a:tab pos="367665" algn="l"/>
                        </a:tabLst>
                      </a:pPr>
                      <a:r>
                        <a:rPr lang="es-ES_tradnl" sz="1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PIB Total a precios de mercado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1.8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2.3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2.6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2.3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2.5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844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2.3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844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2.6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844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2.5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2795903"/>
                  </a:ext>
                </a:extLst>
              </a:tr>
              <a:tr h="511288">
                <a:tc>
                  <a:txBody>
                    <a:bodyPr/>
                    <a:lstStyle/>
                    <a:p>
                      <a:pPr marL="417195" indent="-345440">
                        <a:spcBef>
                          <a:spcPts val="200"/>
                        </a:spcBef>
                        <a:spcAft>
                          <a:spcPts val="100"/>
                        </a:spcAft>
                        <a:tabLst>
                          <a:tab pos="367665" algn="l"/>
                        </a:tabLst>
                      </a:pPr>
                      <a:r>
                        <a:rPr lang="es-ES_tradnl" sz="1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Actividades Primarias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3.5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7.7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1.9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4.3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2.9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844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2.6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844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4.1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844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3.1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51077556"/>
                  </a:ext>
                </a:extLst>
              </a:tr>
              <a:tr h="511288">
                <a:tc>
                  <a:txBody>
                    <a:bodyPr/>
                    <a:lstStyle/>
                    <a:p>
                      <a:pPr marL="417195" indent="-345440">
                        <a:spcBef>
                          <a:spcPts val="200"/>
                        </a:spcBef>
                        <a:spcAft>
                          <a:spcPts val="100"/>
                        </a:spcAft>
                        <a:tabLst>
                          <a:tab pos="353060" algn="l"/>
                        </a:tabLst>
                      </a:pPr>
                      <a:r>
                        <a:rPr lang="es-ES_tradnl" sz="1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Actividades Secundarias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1.8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2.9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2.8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2.6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1.7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844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844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1.2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844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1.2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34429120"/>
                  </a:ext>
                </a:extLst>
              </a:tr>
              <a:tr h="511288">
                <a:tc>
                  <a:txBody>
                    <a:bodyPr/>
                    <a:lstStyle/>
                    <a:p>
                      <a:pPr marL="417195" indent="-345440">
                        <a:spcBef>
                          <a:spcPts val="200"/>
                        </a:spcBef>
                        <a:spcAft>
                          <a:spcPts val="100"/>
                        </a:spcAft>
                        <a:tabLst>
                          <a:tab pos="353060" algn="l"/>
                        </a:tabLst>
                      </a:pPr>
                      <a:r>
                        <a:rPr lang="es-ES_tradnl" sz="1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Actividades Terciarias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1.5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1.7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2.5</a:t>
                      </a: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1.9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781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2.9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844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3.1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8445" algn="dec"/>
                        </a:tabLs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3.3</a:t>
                      </a:r>
                      <a:endParaRPr lang="es-MX" sz="3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8445" algn="dec"/>
                        </a:tabLst>
                      </a:pPr>
                      <a:r>
                        <a:rPr lang="es-ES_tradnl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3.1</a:t>
                      </a:r>
                      <a:endParaRPr lang="es-MX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82436910"/>
                  </a:ext>
                </a:extLst>
              </a:tr>
            </a:tbl>
          </a:graphicData>
        </a:graphic>
      </p:graphicFrame>
      <p:sp>
        <p:nvSpPr>
          <p:cNvPr id="29780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20216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 INTERNO BRUTO AL </a:t>
            </a:r>
            <a:b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dirty="0" smtClean="0"/>
              <a:t>TERCER</a:t>
            </a:r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TRIMESTRE DE 2015</a:t>
            </a:r>
            <a:endParaRPr lang="es-E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781" name="Oval 4"/>
          <p:cNvSpPr>
            <a:spLocks noChangeArrowheads="1"/>
          </p:cNvSpPr>
          <p:nvPr/>
        </p:nvSpPr>
        <p:spPr bwMode="auto">
          <a:xfrm>
            <a:off x="7512344" y="4066476"/>
            <a:ext cx="647700" cy="4318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29782" name="Rectangle 1"/>
          <p:cNvSpPr>
            <a:spLocks noChangeArrowheads="1"/>
          </p:cNvSpPr>
          <p:nvPr/>
        </p:nvSpPr>
        <p:spPr bwMode="auto">
          <a:xfrm>
            <a:off x="275274" y="5553204"/>
            <a:ext cx="70723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s-ES_tradnl" sz="1200" b="1" dirty="0">
                <a:solidFill>
                  <a:prstClr val="black"/>
                </a:solidFill>
              </a:rPr>
              <a:t>p</a:t>
            </a:r>
            <a:r>
              <a:rPr lang="es-ES_tradnl" sz="1200" b="1" dirty="0" smtClean="0">
                <a:solidFill>
                  <a:prstClr val="black"/>
                </a:solidFill>
              </a:rPr>
              <a:t>/ </a:t>
            </a:r>
            <a:r>
              <a:rPr lang="es-ES_tradnl" sz="1200" b="1" dirty="0">
                <a:solidFill>
                  <a:prstClr val="black"/>
                </a:solidFill>
              </a:rPr>
              <a:t>Cifras </a:t>
            </a:r>
            <a:r>
              <a:rPr lang="es-ES_tradnl" sz="1200" b="1" dirty="0" smtClean="0">
                <a:solidFill>
                  <a:prstClr val="black"/>
                </a:solidFill>
              </a:rPr>
              <a:t>preliminares.</a:t>
            </a:r>
            <a:endParaRPr lang="es-MX" sz="2000" b="1" dirty="0">
              <a:solidFill>
                <a:prstClr val="black"/>
              </a:solidFill>
            </a:endParaRPr>
          </a:p>
          <a:p>
            <a:pPr eaLnBrk="0" hangingPunct="0"/>
            <a:r>
              <a:rPr lang="es-ES_tradnl" sz="1200" b="1" dirty="0">
                <a:solidFill>
                  <a:prstClr val="black"/>
                </a:solidFill>
              </a:rPr>
              <a:t>Fuente: INEGI, Sistema de Cuentas Nacionales de México</a:t>
            </a:r>
            <a:r>
              <a:rPr lang="es-ES_tradnl" sz="1200" b="1" dirty="0" smtClean="0">
                <a:solidFill>
                  <a:prstClr val="black"/>
                </a:solidFill>
              </a:rPr>
              <a:t>.</a:t>
            </a:r>
          </a:p>
          <a:p>
            <a:pPr eaLnBrk="0" hangingPunct="0"/>
            <a:endParaRPr lang="es-ES_tradnl" sz="3600" b="1" dirty="0">
              <a:solidFill>
                <a:prstClr val="black"/>
              </a:solidFill>
            </a:endParaRPr>
          </a:p>
        </p:txBody>
      </p:sp>
      <p:sp>
        <p:nvSpPr>
          <p:cNvPr id="19519" name="Text Box 6"/>
          <p:cNvSpPr txBox="1">
            <a:spLocks noChangeArrowheads="1"/>
          </p:cNvSpPr>
          <p:nvPr/>
        </p:nvSpPr>
        <p:spPr bwMode="auto">
          <a:xfrm>
            <a:off x="169940" y="6289635"/>
            <a:ext cx="6840537" cy="2539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defRPr/>
            </a:pPr>
            <a:r>
              <a:rPr lang="es-ES" sz="1050" b="1" dirty="0">
                <a:solidFill>
                  <a:prstClr val="black"/>
                </a:solidFill>
                <a:cs typeface="Arial" charset="0"/>
              </a:rPr>
              <a:t>1/ Las Actividades Primarias incluyen: Agricultura, Ganadería, Aprovechamiento Forestal, Pesca, Caza y  Captura.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32917" y="1407121"/>
            <a:ext cx="867816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>
                <a:solidFill>
                  <a:prstClr val="black"/>
                </a:solidFill>
              </a:rPr>
              <a:t>CIFRAS ORIGINALES</a:t>
            </a:r>
          </a:p>
          <a:p>
            <a:pPr algn="ctr"/>
            <a:r>
              <a:rPr lang="es-MX" sz="1400" b="1" dirty="0" smtClean="0">
                <a:solidFill>
                  <a:prstClr val="black"/>
                </a:solidFill>
              </a:rPr>
              <a:t>(</a:t>
            </a:r>
            <a:r>
              <a:rPr lang="es-MX" sz="1400" b="1" dirty="0">
                <a:solidFill>
                  <a:prstClr val="black"/>
                </a:solidFill>
              </a:rPr>
              <a:t>VARIACIÓN PORCENTUAL REAL RESPECTO AL </a:t>
            </a:r>
            <a:r>
              <a:rPr lang="es-MX" sz="1400" b="1" dirty="0" smtClean="0">
                <a:solidFill>
                  <a:prstClr val="black"/>
                </a:solidFill>
              </a:rPr>
              <a:t>MISMO TRIMESTRE </a:t>
            </a:r>
            <a:r>
              <a:rPr lang="es-MX" sz="1400" b="1" dirty="0">
                <a:solidFill>
                  <a:prstClr val="black"/>
                </a:solidFill>
              </a:rPr>
              <a:t>DEL AÑO ANTERIOR</a:t>
            </a:r>
            <a:r>
              <a:rPr lang="es-MX" sz="1400" b="1" dirty="0" smtClean="0">
                <a:solidFill>
                  <a:prstClr val="black"/>
                </a:solidFill>
              </a:rPr>
              <a:t>)</a:t>
            </a:r>
          </a:p>
          <a:p>
            <a:pPr algn="ctr"/>
            <a:endParaRPr lang="es-MX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585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86822977"/>
              </p:ext>
            </p:extLst>
          </p:nvPr>
        </p:nvGraphicFramePr>
        <p:xfrm>
          <a:off x="1014931" y="1833517"/>
          <a:ext cx="7114137" cy="3675060"/>
        </p:xfrm>
        <a:graphic>
          <a:graphicData uri="http://schemas.openxmlformats.org/drawingml/2006/table">
            <a:tbl>
              <a:tblPr firstRow="1" firstCol="1" bandRow="1"/>
              <a:tblGrid>
                <a:gridCol w="2696665">
                  <a:extLst>
                    <a:ext uri="{9D8B030D-6E8A-4147-A177-3AD203B41FA5}">
                      <a16:colId xmlns:a16="http://schemas.microsoft.com/office/drawing/2014/main" xmlns="" val="3248264254"/>
                    </a:ext>
                  </a:extLst>
                </a:gridCol>
                <a:gridCol w="2095573">
                  <a:extLst>
                    <a:ext uri="{9D8B030D-6E8A-4147-A177-3AD203B41FA5}">
                      <a16:colId xmlns:a16="http://schemas.microsoft.com/office/drawing/2014/main" xmlns="" val="875209678"/>
                    </a:ext>
                  </a:extLst>
                </a:gridCol>
                <a:gridCol w="2321899">
                  <a:extLst>
                    <a:ext uri="{9D8B030D-6E8A-4147-A177-3AD203B41FA5}">
                      <a16:colId xmlns:a16="http://schemas.microsoft.com/office/drawing/2014/main" xmlns="" val="1684074201"/>
                    </a:ext>
                  </a:extLst>
                </a:gridCol>
              </a:tblGrid>
              <a:tr h="113078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Concepto</a:t>
                      </a:r>
                      <a:endParaRPr lang="es-MX" sz="2800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Variación % respecto al trimestre previo</a:t>
                      </a:r>
                      <a:endParaRPr lang="es-MX" sz="28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Variación % respecto a igual trimestre de 2014</a:t>
                      </a:r>
                      <a:endParaRPr lang="es-MX" sz="2800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85513951"/>
                  </a:ext>
                </a:extLst>
              </a:tr>
              <a:tr h="636068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PIB Total</a:t>
                      </a:r>
                      <a:endParaRPr lang="es-MX" sz="28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51510" algn="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3575" algn="l"/>
                        </a:tabLst>
                      </a:pPr>
                      <a:r>
                        <a:rPr lang="es-ES_tradnl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s-MX" sz="28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  <a:endParaRPr lang="es-MX" sz="28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36329194"/>
                  </a:ext>
                </a:extLst>
              </a:tr>
              <a:tr h="636068">
                <a:tc>
                  <a:txBody>
                    <a:bodyPr/>
                    <a:lstStyle/>
                    <a:p>
                      <a:pPr marL="108585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Actividades Primarias</a:t>
                      </a:r>
                      <a:endParaRPr lang="es-MX" sz="28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51510" algn="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3575" algn="l"/>
                        </a:tabLs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es-MX" sz="28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es-MX" sz="28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84392306"/>
                  </a:ext>
                </a:extLst>
              </a:tr>
              <a:tr h="636068">
                <a:tc>
                  <a:txBody>
                    <a:bodyPr/>
                    <a:lstStyle/>
                    <a:p>
                      <a:pPr marL="108585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Actividades Secundarias</a:t>
                      </a:r>
                      <a:endParaRPr lang="es-MX" sz="28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51510" algn="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3575" algn="l"/>
                        </a:tabLs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s-MX" sz="28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s-MX" sz="2800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0872485"/>
                  </a:ext>
                </a:extLst>
              </a:tr>
              <a:tr h="636068">
                <a:tc>
                  <a:txBody>
                    <a:bodyPr/>
                    <a:lstStyle/>
                    <a:p>
                      <a:pPr marL="108585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Actividades Terciarias</a:t>
                      </a:r>
                      <a:endParaRPr lang="es-MX" sz="28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51510"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663575" algn="l"/>
                        </a:tabLst>
                      </a:pPr>
                      <a:r>
                        <a:rPr lang="es-ES_tradnl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s-MX" sz="2800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es-MX" sz="2800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93551527"/>
                  </a:ext>
                </a:extLst>
              </a:tr>
            </a:tbl>
          </a:graphicData>
        </a:graphic>
      </p:graphicFrame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400" b="1" dirty="0" smtClean="0">
                <a:solidFill>
                  <a:schemeClr val="bg1"/>
                </a:solidFill>
                <a:effectLst/>
              </a:rPr>
              <a:t>PRODUCTO INTERNO BRUTO </a:t>
            </a:r>
            <a:br>
              <a:rPr lang="es-MX" sz="2400" b="1" dirty="0" smtClean="0">
                <a:solidFill>
                  <a:schemeClr val="bg1"/>
                </a:solidFill>
                <a:effectLst/>
              </a:rPr>
            </a:br>
            <a:r>
              <a:rPr lang="es-MX" sz="2400" b="1" dirty="0" smtClean="0">
                <a:solidFill>
                  <a:schemeClr val="bg1"/>
                </a:solidFill>
                <a:effectLst/>
              </a:rPr>
              <a:t>AL TERCER TRIMESTRE DE 2015 */</a:t>
            </a:r>
            <a:endParaRPr lang="es-ES" sz="24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28677" name="Rectangle 2"/>
          <p:cNvSpPr>
            <a:spLocks noChangeArrowheads="1"/>
          </p:cNvSpPr>
          <p:nvPr/>
        </p:nvSpPr>
        <p:spPr bwMode="auto">
          <a:xfrm>
            <a:off x="268941" y="6286075"/>
            <a:ext cx="54253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s-ES_tradnl" sz="1200" b="1" dirty="0" smtClean="0">
                <a:solidFill>
                  <a:prstClr val="black"/>
                </a:solidFill>
              </a:rPr>
              <a:t>Fuente</a:t>
            </a:r>
            <a:r>
              <a:rPr lang="es-ES_tradnl" sz="1200" b="1" dirty="0">
                <a:solidFill>
                  <a:prstClr val="black"/>
                </a:solidFill>
              </a:rPr>
              <a:t>: INEGI, Sistema de Cuentas Nacionales de México</a:t>
            </a:r>
            <a:r>
              <a:rPr lang="es-ES_tradnl" sz="1200" b="1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28678" name="Oval 4"/>
          <p:cNvSpPr>
            <a:spLocks noChangeArrowheads="1"/>
          </p:cNvSpPr>
          <p:nvPr/>
        </p:nvSpPr>
        <p:spPr bwMode="auto">
          <a:xfrm>
            <a:off x="6596579" y="3711308"/>
            <a:ext cx="664022" cy="52387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60375" y="1390770"/>
            <a:ext cx="8223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b="1" dirty="0" smtClean="0">
                <a:solidFill>
                  <a:prstClr val="black"/>
                </a:solidFill>
                <a:latin typeface="Constantia" pitchFamily="18" charset="0"/>
              </a:rPr>
              <a:t>(</a:t>
            </a:r>
            <a:r>
              <a:rPr lang="es-MX" sz="1400" b="1" dirty="0" smtClean="0">
                <a:solidFill>
                  <a:prstClr val="black"/>
                </a:solidFill>
              </a:rPr>
              <a:t>CIFRAS DESESTACIONALIZADAS POR GRUPOS DE ACTIVIDAD ECONÓMICA)</a:t>
            </a:r>
            <a:endParaRPr lang="es-MX" sz="1400" dirty="0">
              <a:solidFill>
                <a:prstClr val="black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32917" y="5535368"/>
            <a:ext cx="86781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 smtClean="0">
                <a:solidFill>
                  <a:prstClr val="black"/>
                </a:solidFill>
              </a:rPr>
              <a:t>*/ La gran mayoría de las series económicas se ven afectadas por factores estacionales y de calendario. El ajuste de las cifras por dichos factores permite obtener cifras </a:t>
            </a:r>
            <a:r>
              <a:rPr lang="es-MX" sz="1400" b="1" dirty="0" err="1" smtClean="0">
                <a:solidFill>
                  <a:prstClr val="black"/>
                </a:solidFill>
              </a:rPr>
              <a:t>desestacionalizadas</a:t>
            </a:r>
            <a:r>
              <a:rPr lang="es-MX" sz="1400" b="1" dirty="0" smtClean="0">
                <a:solidFill>
                  <a:prstClr val="black"/>
                </a:solidFill>
              </a:rPr>
              <a:t>, incluidas por el INEGI con el fin de obtener un mejor diagnóstico de la evolución de las variables.</a:t>
            </a:r>
            <a:endParaRPr lang="es-MX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229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Gráfico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096" y="1651577"/>
            <a:ext cx="8615375" cy="459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10"/>
            <a:ext cx="9144000" cy="965519"/>
          </a:xfrm>
          <a:prstGeom prst="rect">
            <a:avLst/>
          </a:prstGeom>
          <a:noFill/>
        </p:spPr>
        <p:txBody>
          <a:bodyPr>
            <a:normAutofit fontScale="90000"/>
          </a:bodyPr>
          <a:lstStyle/>
          <a:p>
            <a:r>
              <a:rPr lang="es-MX" sz="2400" b="1" dirty="0" smtClean="0">
                <a:solidFill>
                  <a:schemeClr val="bg1"/>
                </a:solidFill>
                <a:effectLst/>
              </a:rPr>
              <a:t>PRODUCTO INTERNO BRUTO DE LAS ACTIVIDADES </a:t>
            </a:r>
            <a:r>
              <a:rPr lang="es-MX" sz="3600" b="1" u="sng" dirty="0" smtClean="0">
                <a:solidFill>
                  <a:schemeClr val="bg1"/>
                </a:solidFill>
                <a:effectLst/>
              </a:rPr>
              <a:t>PRIMARIAS </a:t>
            </a:r>
            <a:r>
              <a:rPr lang="es-MX" sz="2400" b="1" dirty="0" smtClean="0">
                <a:solidFill>
                  <a:schemeClr val="bg1"/>
                </a:solidFill>
                <a:effectLst/>
              </a:rPr>
              <a:t>AL </a:t>
            </a:r>
            <a:r>
              <a:rPr lang="es-MX" sz="2400" b="1" dirty="0" smtClean="0">
                <a:effectLst/>
              </a:rPr>
              <a:t>TERCER</a:t>
            </a:r>
            <a:r>
              <a:rPr lang="es-MX" sz="2400" b="1" dirty="0" smtClean="0">
                <a:solidFill>
                  <a:schemeClr val="bg1"/>
                </a:solidFill>
                <a:effectLst/>
              </a:rPr>
              <a:t> TRIMESTRE DEL 2015</a:t>
            </a:r>
            <a:endParaRPr lang="es-ES" sz="24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30725" name="16 Rectángulo"/>
          <p:cNvSpPr>
            <a:spLocks noChangeArrowheads="1"/>
          </p:cNvSpPr>
          <p:nvPr/>
        </p:nvSpPr>
        <p:spPr bwMode="auto">
          <a:xfrm>
            <a:off x="205097" y="6237316"/>
            <a:ext cx="37516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ES_tradnl" sz="1200" b="1" dirty="0" smtClean="0">
                <a:solidFill>
                  <a:prstClr val="black"/>
                </a:solidFill>
              </a:rPr>
              <a:t>p/ Cifras preliminares a partir del periodo que se indica.</a:t>
            </a:r>
          </a:p>
          <a:p>
            <a:r>
              <a:rPr lang="es-ES_tradnl" sz="1200" b="1" dirty="0" smtClean="0">
                <a:solidFill>
                  <a:prstClr val="black"/>
                </a:solidFill>
              </a:rPr>
              <a:t>Fuente: INEGI</a:t>
            </a:r>
            <a:endParaRPr lang="es-MX" sz="1200" dirty="0">
              <a:solidFill>
                <a:prstClr val="black"/>
              </a:solidFill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8028384" y="2232523"/>
            <a:ext cx="792088" cy="57626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60464" y="1290535"/>
            <a:ext cx="88760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 smtClean="0">
                <a:solidFill>
                  <a:prstClr val="black"/>
                </a:solidFill>
                <a:latin typeface="Constantia" pitchFamily="18" charset="0"/>
              </a:rPr>
              <a:t>(</a:t>
            </a:r>
            <a:r>
              <a:rPr lang="es-MX" sz="1600" b="1" dirty="0" smtClean="0">
                <a:solidFill>
                  <a:prstClr val="black"/>
                </a:solidFill>
              </a:rPr>
              <a:t>MILLONES DE PESOS A PRECIOS DE 2008)</a:t>
            </a:r>
            <a:endParaRPr lang="es-MX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968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000" b="1" dirty="0" smtClean="0">
                <a:solidFill>
                  <a:schemeClr val="bg1"/>
                </a:solidFill>
                <a:effectLst/>
              </a:rPr>
              <a:t>PRODUCTO INTERNO BRUTO DE  ACTIVIDADES </a:t>
            </a:r>
            <a:r>
              <a:rPr lang="es-MX" sz="2800" b="1" u="sng" dirty="0" smtClean="0">
                <a:solidFill>
                  <a:schemeClr val="bg1"/>
                </a:solidFill>
                <a:effectLst/>
              </a:rPr>
              <a:t>SECUNDARIAS</a:t>
            </a:r>
            <a:br>
              <a:rPr lang="es-MX" sz="2800" b="1" u="sng" dirty="0" smtClean="0">
                <a:solidFill>
                  <a:schemeClr val="bg1"/>
                </a:solidFill>
                <a:effectLst/>
              </a:rPr>
            </a:br>
            <a:r>
              <a:rPr lang="es-MX" sz="2000" b="1" dirty="0" smtClean="0">
                <a:solidFill>
                  <a:schemeClr val="bg1"/>
                </a:solidFill>
                <a:effectLst/>
              </a:rPr>
              <a:t>AL TERCER TRIMESTRE DEL 2015</a:t>
            </a:r>
            <a:endParaRPr lang="es-ES" sz="20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31748" name="16 Rectángulo"/>
          <p:cNvSpPr>
            <a:spLocks noChangeArrowheads="1"/>
          </p:cNvSpPr>
          <p:nvPr/>
        </p:nvSpPr>
        <p:spPr bwMode="auto">
          <a:xfrm>
            <a:off x="260792" y="6132777"/>
            <a:ext cx="37516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ES_tradnl" sz="1200" b="1" dirty="0" smtClean="0">
                <a:solidFill>
                  <a:prstClr val="black"/>
                </a:solidFill>
              </a:rPr>
              <a:t>p/ </a:t>
            </a:r>
            <a:r>
              <a:rPr lang="es-ES_tradnl" sz="1200" b="1" dirty="0">
                <a:solidFill>
                  <a:prstClr val="black"/>
                </a:solidFill>
              </a:rPr>
              <a:t>Cifras </a:t>
            </a:r>
            <a:r>
              <a:rPr lang="es-ES_tradnl" sz="1200" b="1" dirty="0" smtClean="0">
                <a:solidFill>
                  <a:prstClr val="black"/>
                </a:solidFill>
              </a:rPr>
              <a:t>preliminares a partir del periodo que se indica.</a:t>
            </a:r>
            <a:endParaRPr lang="es-ES_tradnl" sz="1200" b="1" dirty="0">
              <a:solidFill>
                <a:prstClr val="black"/>
              </a:solidFill>
            </a:endParaRPr>
          </a:p>
          <a:p>
            <a:r>
              <a:rPr lang="es-ES_tradnl" sz="1200" b="1" dirty="0">
                <a:solidFill>
                  <a:prstClr val="black"/>
                </a:solidFill>
              </a:rPr>
              <a:t>Fuente: INEGI</a:t>
            </a:r>
            <a:endParaRPr lang="es-MX" sz="1200" dirty="0">
              <a:solidFill>
                <a:prstClr val="black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49594" y="1338091"/>
            <a:ext cx="82280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b="1" dirty="0" smtClean="0">
                <a:solidFill>
                  <a:prstClr val="black"/>
                </a:solidFill>
              </a:rPr>
              <a:t>(MILLONES DE PESOS A PRECIOS DE 2008)</a:t>
            </a:r>
            <a:endParaRPr lang="es-MX" sz="1400" dirty="0">
              <a:solidFill>
                <a:prstClr val="black"/>
              </a:solidFill>
            </a:endParaRPr>
          </a:p>
        </p:txBody>
      </p:sp>
      <p:pic>
        <p:nvPicPr>
          <p:cNvPr id="230402" name="Gráfico 8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792" y="1768971"/>
            <a:ext cx="8436894" cy="436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5828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51747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 INTERNO BRUTO DE LAS ACTIVIDADES </a:t>
            </a:r>
            <a:r>
              <a:rPr lang="es-MX" sz="2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TERCIARIAS</a:t>
            </a:r>
            <a:r>
              <a:rPr lang="es-MX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TERCER TRIMESTRE DEL 2015</a:t>
            </a:r>
            <a:endParaRPr lang="es-E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72" name="16 Rectángulo"/>
          <p:cNvSpPr>
            <a:spLocks noChangeArrowheads="1"/>
          </p:cNvSpPr>
          <p:nvPr/>
        </p:nvSpPr>
        <p:spPr bwMode="auto">
          <a:xfrm>
            <a:off x="240472" y="6234660"/>
            <a:ext cx="37516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ES_tradnl" sz="1200" b="1" dirty="0">
                <a:solidFill>
                  <a:prstClr val="black"/>
                </a:solidFill>
              </a:rPr>
              <a:t>p</a:t>
            </a:r>
            <a:r>
              <a:rPr lang="es-ES_tradnl" sz="1200" b="1" dirty="0" smtClean="0">
                <a:solidFill>
                  <a:prstClr val="black"/>
                </a:solidFill>
              </a:rPr>
              <a:t>/ </a:t>
            </a:r>
            <a:r>
              <a:rPr lang="es-ES_tradnl" sz="1200" b="1" dirty="0">
                <a:solidFill>
                  <a:prstClr val="black"/>
                </a:solidFill>
              </a:rPr>
              <a:t>Cifras </a:t>
            </a:r>
            <a:r>
              <a:rPr lang="es-ES_tradnl" sz="1200" b="1" dirty="0" smtClean="0">
                <a:solidFill>
                  <a:prstClr val="black"/>
                </a:solidFill>
              </a:rPr>
              <a:t>preliminares a partir del periodo que se indica.</a:t>
            </a:r>
            <a:endParaRPr lang="es-ES_tradnl" sz="1200" b="1" dirty="0">
              <a:solidFill>
                <a:prstClr val="black"/>
              </a:solidFill>
            </a:endParaRPr>
          </a:p>
          <a:p>
            <a:r>
              <a:rPr lang="es-ES_tradnl" sz="1200" b="1" dirty="0">
                <a:solidFill>
                  <a:prstClr val="black"/>
                </a:solidFill>
              </a:rPr>
              <a:t>Fuente: INEGI</a:t>
            </a:r>
            <a:endParaRPr lang="es-MX" sz="1200" dirty="0">
              <a:solidFill>
                <a:prstClr val="black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56248" y="1332916"/>
            <a:ext cx="8229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b="1" dirty="0" smtClean="0">
                <a:solidFill>
                  <a:prstClr val="black"/>
                </a:solidFill>
              </a:rPr>
              <a:t>(MILLONES DE PESOS A PRECIOS DE 2008)</a:t>
            </a:r>
            <a:endParaRPr lang="es-MX" sz="1400" dirty="0">
              <a:solidFill>
                <a:prstClr val="black"/>
              </a:solidFill>
            </a:endParaRPr>
          </a:p>
        </p:txBody>
      </p:sp>
      <p:pic>
        <p:nvPicPr>
          <p:cNvPr id="231426" name="Gráfico 9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472" y="1669532"/>
            <a:ext cx="8631385" cy="453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70923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Gráfico 1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38773"/>
            <a:ext cx="8640960" cy="393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r>
              <a:rPr lang="es-MX" sz="2400" b="1" dirty="0" smtClean="0">
                <a:solidFill>
                  <a:schemeClr val="bg1"/>
                </a:solidFill>
                <a:effectLst/>
              </a:rPr>
              <a:t>INDICADOR GLOBAL DE LA ACTIVIDAD ECONÓMICA (IGAE) DURANTE </a:t>
            </a:r>
            <a:r>
              <a:rPr lang="es-MX" sz="2400" b="1" dirty="0" smtClean="0">
                <a:effectLst/>
              </a:rPr>
              <a:t>NOVIEMBRE </a:t>
            </a:r>
            <a:r>
              <a:rPr lang="es-MX" sz="2400" b="1" dirty="0" smtClean="0">
                <a:solidFill>
                  <a:schemeClr val="bg1"/>
                </a:solidFill>
                <a:effectLst/>
              </a:rPr>
              <a:t>DEL 2015</a:t>
            </a:r>
            <a:endParaRPr lang="es-ES" sz="24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179512" y="6150114"/>
            <a:ext cx="86409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just" eaLnBrk="1" hangingPunct="1"/>
            <a:r>
              <a:rPr lang="es-MX" sz="1000" b="1" u="none" dirty="0">
                <a:latin typeface="+mj-lt"/>
              </a:rPr>
              <a:t>Nota: El IGAE no incluye los subsectores de Aprovechamiento forestal, de pesca, caza y captura, ni la totalidad de las Actividades Terciarias, por lo que su tasa de crecimiento puede diferir de la que registre el PIB. </a:t>
            </a:r>
          </a:p>
          <a:p>
            <a:pPr algn="just" eaLnBrk="1" hangingPunct="1"/>
            <a:r>
              <a:rPr lang="es-MX" sz="1000" b="1" u="none" dirty="0">
                <a:latin typeface="+mj-lt"/>
              </a:rPr>
              <a:t> p/ Cifras preliminares. </a:t>
            </a:r>
          </a:p>
          <a:p>
            <a:pPr algn="just" eaLnBrk="1" hangingPunct="1"/>
            <a:r>
              <a:rPr lang="es-MX" sz="1000" b="1" u="none" dirty="0" smtClean="0">
                <a:latin typeface="+mj-lt"/>
              </a:rPr>
              <a:t>Fuente</a:t>
            </a:r>
            <a:r>
              <a:rPr lang="es-MX" sz="1000" b="1" u="none" dirty="0">
                <a:latin typeface="+mj-lt"/>
              </a:rPr>
              <a:t>: INEGI</a:t>
            </a:r>
            <a:endParaRPr lang="es-ES" sz="1000" b="1" u="none" dirty="0">
              <a:latin typeface="+mj-lt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693423" y="1490708"/>
            <a:ext cx="5685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dirty="0" smtClean="0">
                <a:latin typeface="+mj-lt"/>
              </a:rPr>
              <a:t>(Variación % real respecto al mismo mes del año anterior)</a:t>
            </a:r>
            <a:endParaRPr lang="es-MX" dirty="0">
              <a:latin typeface="+mj-lt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4572000" y="4029521"/>
            <a:ext cx="576064" cy="50425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sz="1800" u="none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5635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65746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000" b="1" dirty="0" smtClean="0">
                <a:solidFill>
                  <a:schemeClr val="bg1"/>
                </a:solidFill>
                <a:effectLst/>
              </a:rPr>
              <a:t>INDICADOR GLOBAL DE LA ACTIVIDAD ECONÓMICA (IGAE) </a:t>
            </a:r>
            <a:br>
              <a:rPr lang="es-MX" sz="2000" b="1" dirty="0" smtClean="0">
                <a:solidFill>
                  <a:schemeClr val="bg1"/>
                </a:solidFill>
                <a:effectLst/>
              </a:rPr>
            </a:br>
            <a:r>
              <a:rPr lang="es-MX" sz="2000" b="1" dirty="0" smtClean="0">
                <a:solidFill>
                  <a:schemeClr val="bg1"/>
                </a:solidFill>
                <a:effectLst/>
              </a:rPr>
              <a:t>AL MES DE </a:t>
            </a:r>
            <a:r>
              <a:rPr lang="es-MX" sz="2000" b="1" dirty="0" smtClean="0">
                <a:effectLst/>
              </a:rPr>
              <a:t>NOVIEMBRE </a:t>
            </a:r>
            <a:r>
              <a:rPr lang="es-MX" sz="2000" b="1" dirty="0" smtClean="0">
                <a:solidFill>
                  <a:schemeClr val="bg1"/>
                </a:solidFill>
                <a:effectLst/>
              </a:rPr>
              <a:t>DE 2015</a:t>
            </a:r>
            <a:endParaRPr lang="es-ES" sz="20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2006285" y="6390409"/>
            <a:ext cx="10575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MX" sz="1200" b="1" u="none" dirty="0">
                <a:latin typeface="+mj-lt"/>
              </a:rPr>
              <a:t>Fuente: INEGI</a:t>
            </a:r>
            <a:endParaRPr lang="es-ES" sz="1200" b="1" u="none" dirty="0">
              <a:latin typeface="+mj-lt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635898" y="1196752"/>
            <a:ext cx="1988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Constantia" pitchFamily="18" charset="0"/>
              </a:rPr>
              <a:t>(</a:t>
            </a:r>
            <a:r>
              <a:rPr lang="es-MX" b="1" dirty="0">
                <a:latin typeface="+mj-lt"/>
              </a:rPr>
              <a:t>ÍNDICE </a:t>
            </a:r>
            <a:r>
              <a:rPr lang="es-MX" b="1" dirty="0" smtClean="0">
                <a:latin typeface="+mj-lt"/>
              </a:rPr>
              <a:t>2008=100</a:t>
            </a:r>
            <a:r>
              <a:rPr lang="es-MX" b="1" dirty="0">
                <a:latin typeface="+mj-lt"/>
              </a:rPr>
              <a:t>)</a:t>
            </a:r>
            <a:endParaRPr lang="es-MX" dirty="0">
              <a:latin typeface="+mj-lt"/>
            </a:endParaRPr>
          </a:p>
        </p:txBody>
      </p:sp>
      <p:pic>
        <p:nvPicPr>
          <p:cNvPr id="236546" name="Gráfico 5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149" y="1781884"/>
            <a:ext cx="8566361" cy="433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3473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1" name="Gráfico 8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56" y="1494944"/>
            <a:ext cx="3916800" cy="258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7570" name="Gráfico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468" y="1494944"/>
            <a:ext cx="3932545" cy="258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85846"/>
            <a:ext cx="9144000" cy="973171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l"/>
            <a:r>
              <a:rPr lang="es-MX" sz="2400" b="1" dirty="0" smtClean="0">
                <a:solidFill>
                  <a:schemeClr val="bg1"/>
                </a:solidFill>
                <a:effectLst/>
              </a:rPr>
              <a:t>TENDENCIA DEL IGAE POR GRANDES GRUPOS DE ACTIVIDAD  (ÍNDICE 2008=100) AL MES DE NOVIEMBRE DE 2015</a:t>
            </a:r>
            <a:endParaRPr lang="es-ES" sz="24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35847" name="Text Box 10"/>
          <p:cNvSpPr txBox="1">
            <a:spLocks noChangeArrowheads="1"/>
          </p:cNvSpPr>
          <p:nvPr/>
        </p:nvSpPr>
        <p:spPr bwMode="auto">
          <a:xfrm>
            <a:off x="746574" y="1454944"/>
            <a:ext cx="202331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b="1" u="none" dirty="0">
                <a:latin typeface="+mj-lt"/>
              </a:rPr>
              <a:t>Actividades Primarias</a:t>
            </a:r>
            <a:endParaRPr lang="es-ES" b="1" u="none" dirty="0">
              <a:latin typeface="+mj-lt"/>
            </a:endParaRPr>
          </a:p>
        </p:txBody>
      </p:sp>
      <p:sp>
        <p:nvSpPr>
          <p:cNvPr id="35848" name="Text Box 11"/>
          <p:cNvSpPr txBox="1">
            <a:spLocks noChangeArrowheads="1"/>
          </p:cNvSpPr>
          <p:nvPr/>
        </p:nvSpPr>
        <p:spPr bwMode="auto">
          <a:xfrm>
            <a:off x="5743575" y="1251744"/>
            <a:ext cx="22429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b="1" u="none" dirty="0">
                <a:latin typeface="+mj-lt"/>
              </a:rPr>
              <a:t>Actividades Secundarias</a:t>
            </a:r>
            <a:endParaRPr lang="es-ES" b="1" u="none" dirty="0">
              <a:latin typeface="+mj-lt"/>
            </a:endParaRPr>
          </a:p>
        </p:txBody>
      </p:sp>
      <p:sp>
        <p:nvSpPr>
          <p:cNvPr id="35849" name="Text Box 12"/>
          <p:cNvSpPr txBox="1">
            <a:spLocks noChangeArrowheads="1"/>
          </p:cNvSpPr>
          <p:nvPr/>
        </p:nvSpPr>
        <p:spPr bwMode="auto">
          <a:xfrm>
            <a:off x="539558" y="5017864"/>
            <a:ext cx="20170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b="1" u="none" dirty="0">
                <a:latin typeface="+mj-lt"/>
              </a:rPr>
              <a:t>Actividades Terciarias</a:t>
            </a:r>
            <a:endParaRPr lang="es-ES" b="1" u="none" dirty="0">
              <a:latin typeface="+mj-lt"/>
            </a:endParaRPr>
          </a:p>
        </p:txBody>
      </p:sp>
      <p:sp>
        <p:nvSpPr>
          <p:cNvPr id="35850" name="Text Box 13"/>
          <p:cNvSpPr txBox="1">
            <a:spLocks noChangeArrowheads="1"/>
          </p:cNvSpPr>
          <p:nvPr/>
        </p:nvSpPr>
        <p:spPr bwMode="auto">
          <a:xfrm>
            <a:off x="6660232" y="6093296"/>
            <a:ext cx="13290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u="none" dirty="0">
                <a:latin typeface="+mj-lt"/>
              </a:rPr>
              <a:t>Fuente: INEGI</a:t>
            </a:r>
            <a:endParaRPr lang="es-ES" u="none" dirty="0">
              <a:latin typeface="+mj-lt"/>
            </a:endParaRPr>
          </a:p>
        </p:txBody>
      </p:sp>
      <p:sp>
        <p:nvSpPr>
          <p:cNvPr id="35851" name="Oval 4"/>
          <p:cNvSpPr>
            <a:spLocks noChangeArrowheads="1"/>
          </p:cNvSpPr>
          <p:nvPr/>
        </p:nvSpPr>
        <p:spPr bwMode="auto">
          <a:xfrm>
            <a:off x="3347864" y="1556798"/>
            <a:ext cx="790575" cy="11525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latin typeface="Constantia" pitchFamily="18" charset="0"/>
            </a:endParaRPr>
          </a:p>
        </p:txBody>
      </p:sp>
      <p:pic>
        <p:nvPicPr>
          <p:cNvPr id="237572" name="Gráfico 9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9885" y="4141576"/>
            <a:ext cx="3869132" cy="251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61053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4" name="Gráfico 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460" y="1865691"/>
            <a:ext cx="8873079" cy="4246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7"/>
            <a:ext cx="9144000" cy="972767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INVERSIÓN FIJA BRUTA A </a:t>
            </a:r>
            <a:b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NOVIEMBRE DEL 2015</a:t>
            </a:r>
            <a:endParaRPr lang="es-E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871" name="Line 5"/>
          <p:cNvSpPr>
            <a:spLocks noChangeShapeType="1"/>
          </p:cNvSpPr>
          <p:nvPr/>
        </p:nvSpPr>
        <p:spPr bwMode="auto">
          <a:xfrm flipV="1">
            <a:off x="6074240" y="2258458"/>
            <a:ext cx="2386714" cy="93105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36870" name="Line 5"/>
          <p:cNvSpPr>
            <a:spLocks noChangeShapeType="1"/>
          </p:cNvSpPr>
          <p:nvPr/>
        </p:nvSpPr>
        <p:spPr bwMode="auto">
          <a:xfrm flipV="1">
            <a:off x="969484" y="2622014"/>
            <a:ext cx="3591628" cy="142117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4669972" y="2506432"/>
            <a:ext cx="1295408" cy="68308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683752" y="1357861"/>
            <a:ext cx="2148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/>
              <a:t>(Índice base 2008=100)</a:t>
            </a:r>
            <a:endParaRPr lang="es-MX" sz="16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135460" y="6112331"/>
            <a:ext cx="1400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/>
              <a:t>Fuente: INEGI.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xmlns="" val="3205460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7"/>
            <a:ext cx="9144000" cy="972767"/>
          </a:xfrm>
          <a:noFill/>
        </p:spPr>
        <p:txBody>
          <a:bodyPr>
            <a:normAutofit/>
          </a:bodyPr>
          <a:lstStyle/>
          <a:p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FLUJOS TRIMESTRALES DE </a:t>
            </a:r>
            <a:b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</a:br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INVERSIÓN EXTRANJERA DIRECTA</a:t>
            </a:r>
            <a:endParaRPr lang="es-E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</a:endParaRPr>
          </a:p>
        </p:txBody>
      </p:sp>
      <p:sp>
        <p:nvSpPr>
          <p:cNvPr id="37892" name="6 CuadroTexto"/>
          <p:cNvSpPr txBox="1">
            <a:spLocks noChangeArrowheads="1"/>
          </p:cNvSpPr>
          <p:nvPr/>
        </p:nvSpPr>
        <p:spPr bwMode="auto">
          <a:xfrm>
            <a:off x="133351" y="6319678"/>
            <a:ext cx="54317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200" b="1" u="none" dirty="0">
                <a:latin typeface="+mj-lt"/>
              </a:rPr>
              <a:t>Fuente: Banco de México; Componentes de inversión extranjera directa en México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078185" y="1408316"/>
            <a:ext cx="74705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latin typeface="+mj-lt"/>
                <a:cs typeface="Calibri" pitchFamily="34" charset="0"/>
              </a:rPr>
              <a:t>(MILLONES DE DÓLARES; AL </a:t>
            </a:r>
            <a:r>
              <a:rPr lang="es-MX" sz="1600" b="1" dirty="0" smtClean="0">
                <a:latin typeface="+mj-lt"/>
                <a:cs typeface="Calibri" pitchFamily="34" charset="0"/>
              </a:rPr>
              <a:t>TERCER TRIMESTRE </a:t>
            </a:r>
            <a:r>
              <a:rPr lang="es-MX" sz="1600" b="1" dirty="0">
                <a:latin typeface="+mj-lt"/>
                <a:cs typeface="Calibri" pitchFamily="34" charset="0"/>
              </a:rPr>
              <a:t>DEL </a:t>
            </a:r>
            <a:r>
              <a:rPr lang="es-MX" sz="1600" b="1" dirty="0" smtClean="0">
                <a:latin typeface="+mj-lt"/>
                <a:cs typeface="Calibri" pitchFamily="34" charset="0"/>
              </a:rPr>
              <a:t>2015)</a:t>
            </a:r>
            <a:endParaRPr lang="es-MX" sz="1600" dirty="0">
              <a:latin typeface="+mj-lt"/>
            </a:endParaRPr>
          </a:p>
        </p:txBody>
      </p:sp>
      <p:graphicFrame>
        <p:nvGraphicFramePr>
          <p:cNvPr id="7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7991905"/>
              </p:ext>
            </p:extLst>
          </p:nvPr>
        </p:nvGraphicFramePr>
        <p:xfrm>
          <a:off x="23813" y="1816100"/>
          <a:ext cx="9118600" cy="3989388"/>
        </p:xfrm>
        <a:graphic>
          <a:graphicData uri="http://schemas.openxmlformats.org/presentationml/2006/ole">
            <p:oleObj spid="_x0000_s1468" name="Worksheet" r:id="rId3" imgW="10191815" imgH="3714915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55805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Imagen 1"/>
          <p:cNvSpPr>
            <a:spLocks noChangeArrowheads="1"/>
          </p:cNvSpPr>
          <p:nvPr/>
        </p:nvSpPr>
        <p:spPr bwMode="auto">
          <a:xfrm>
            <a:off x="1430532" y="1661461"/>
            <a:ext cx="6386256" cy="42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(INDICE BASE 2008=100)</a:t>
            </a:r>
            <a:endParaRPr kumimoji="0" lang="es-MX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51747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  <a:effectLst/>
              </a:rPr>
              <a:t>ACTIVIDAD INDUSTRIAL A </a:t>
            </a:r>
            <a:br>
              <a:rPr lang="es-MX" sz="2400" b="1" dirty="0">
                <a:solidFill>
                  <a:schemeClr val="bg1"/>
                </a:solidFill>
                <a:effectLst/>
              </a:rPr>
            </a:br>
            <a:r>
              <a:rPr lang="es-MX" sz="2400" b="1" dirty="0" smtClean="0">
                <a:solidFill>
                  <a:schemeClr val="bg1"/>
                </a:solidFill>
                <a:effectLst/>
              </a:rPr>
              <a:t>NOVIEMBRE DE 2015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97016" y="6020282"/>
            <a:ext cx="14551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37084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Fuente: INEGI.</a:t>
            </a: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3474" name="Gráfico 9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217" y="2126249"/>
            <a:ext cx="8335007" cy="385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9603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3" name="Gráfico 4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3028" y="2683996"/>
            <a:ext cx="4323159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22" name="Gráfico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987" y="2683997"/>
            <a:ext cx="431636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Rectangle 4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19790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INDICADORES DEL SECTOR MANUFACTURERO 1/ </a:t>
            </a:r>
            <a:b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dirty="0" smtClean="0"/>
              <a:t>NOVIEMBRE </a:t>
            </a:r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2015</a:t>
            </a:r>
            <a:endParaRPr lang="es-E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42" name="Text Box 7"/>
          <p:cNvSpPr txBox="1">
            <a:spLocks noChangeArrowheads="1"/>
          </p:cNvSpPr>
          <p:nvPr/>
        </p:nvSpPr>
        <p:spPr bwMode="auto">
          <a:xfrm>
            <a:off x="1250001" y="2220857"/>
            <a:ext cx="16694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Personal ocupado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39943" name="Text Box 8"/>
          <p:cNvSpPr txBox="1">
            <a:spLocks noChangeArrowheads="1"/>
          </p:cNvSpPr>
          <p:nvPr/>
        </p:nvSpPr>
        <p:spPr bwMode="auto">
          <a:xfrm>
            <a:off x="5653729" y="2220857"/>
            <a:ext cx="24417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Horas – hombre trabajadas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39944" name="Text Box 9"/>
          <p:cNvSpPr txBox="1">
            <a:spLocks noChangeArrowheads="1"/>
          </p:cNvSpPr>
          <p:nvPr/>
        </p:nvSpPr>
        <p:spPr bwMode="auto">
          <a:xfrm>
            <a:off x="118113" y="5570073"/>
            <a:ext cx="35480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1/ Sector manufacturero de transformación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INEGI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39946" name="Line 5"/>
          <p:cNvSpPr>
            <a:spLocks noChangeShapeType="1"/>
          </p:cNvSpPr>
          <p:nvPr/>
        </p:nvSpPr>
        <p:spPr bwMode="auto">
          <a:xfrm flipV="1">
            <a:off x="477705" y="2887363"/>
            <a:ext cx="3816424" cy="93610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39948" name="Line 5"/>
          <p:cNvSpPr>
            <a:spLocks noChangeShapeType="1"/>
          </p:cNvSpPr>
          <p:nvPr/>
        </p:nvSpPr>
        <p:spPr bwMode="auto">
          <a:xfrm flipV="1">
            <a:off x="5014209" y="2887363"/>
            <a:ext cx="3816424" cy="85885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559140" y="1437908"/>
            <a:ext cx="1988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(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ÍNDICE 2008=100)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0199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xmlns="" val="1523431982"/>
              </p:ext>
            </p:extLst>
          </p:nvPr>
        </p:nvGraphicFramePr>
        <p:xfrm>
          <a:off x="251520" y="1700800"/>
          <a:ext cx="8640960" cy="4696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203854" y="1475484"/>
            <a:ext cx="2714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prstClr val="black"/>
                </a:solidFill>
              </a:rPr>
              <a:t>Miles de Millones de Pesos</a:t>
            </a:r>
          </a:p>
        </p:txBody>
      </p:sp>
      <p:sp>
        <p:nvSpPr>
          <p:cNvPr id="6" name="5 Rectángulo"/>
          <p:cNvSpPr/>
          <p:nvPr/>
        </p:nvSpPr>
        <p:spPr bwMode="ltGray">
          <a:xfrm>
            <a:off x="96550" y="44628"/>
            <a:ext cx="8928992" cy="936103"/>
          </a:xfrm>
          <a:prstGeom prst="rect">
            <a:avLst/>
          </a:prstGeom>
          <a:noFill/>
        </p:spPr>
        <p:txBody>
          <a:bodyPr/>
          <a:lstStyle/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ENCUESTA MENSUAL DE LA INDUSTRIA </a:t>
            </a:r>
            <a:r>
              <a:rPr lang="es-MX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 MANUFACTURERA </a:t>
            </a:r>
            <a:r>
              <a:rPr lang="es-MX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(EMIM</a:t>
            </a:r>
            <a:r>
              <a:rPr lang="es-MX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) VALOR </a:t>
            </a:r>
            <a:r>
              <a:rPr lang="es-MX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DE PRODUCCIÓN DE LOS PRODUCTOS ELABORADOS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74282" y="6392365"/>
            <a:ext cx="1080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prstClr val="black"/>
                </a:solidFill>
                <a:latin typeface="+mj-lt"/>
              </a:rPr>
              <a:t>Fuente: INEGI.</a:t>
            </a:r>
          </a:p>
        </p:txBody>
      </p:sp>
    </p:spTree>
    <p:extLst>
      <p:ext uri="{BB962C8B-B14F-4D97-AF65-F5344CB8AC3E}">
        <p14:creationId xmlns:p14="http://schemas.microsoft.com/office/powerpoint/2010/main" xmlns="" val="2886669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xmlns="" val="3738977097"/>
              </p:ext>
            </p:extLst>
          </p:nvPr>
        </p:nvGraphicFramePr>
        <p:xfrm>
          <a:off x="126994" y="1709217"/>
          <a:ext cx="8898548" cy="4696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644667" y="1524551"/>
            <a:ext cx="1863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solidFill>
                  <a:prstClr val="black"/>
                </a:solidFill>
              </a:rPr>
              <a:t>Millones </a:t>
            </a:r>
            <a:r>
              <a:rPr lang="es-MX" dirty="0">
                <a:solidFill>
                  <a:prstClr val="black"/>
                </a:solidFill>
              </a:rPr>
              <a:t>de Pesos</a:t>
            </a:r>
          </a:p>
        </p:txBody>
      </p:sp>
      <p:sp>
        <p:nvSpPr>
          <p:cNvPr id="6" name="5 Rectángulo"/>
          <p:cNvSpPr/>
          <p:nvPr/>
        </p:nvSpPr>
        <p:spPr bwMode="ltGray">
          <a:xfrm>
            <a:off x="96550" y="44625"/>
            <a:ext cx="8928992" cy="720079"/>
          </a:xfrm>
          <a:prstGeom prst="rect">
            <a:avLst/>
          </a:prstGeom>
          <a:noFill/>
        </p:spPr>
        <p:txBody>
          <a:bodyPr/>
          <a:lstStyle/>
          <a:p>
            <a:pPr algn="ctr"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prstClr val="white"/>
                </a:solidFill>
                <a:latin typeface="+mj-lt"/>
                <a:cs typeface="Calibri" pitchFamily="34" charset="0"/>
              </a:rPr>
              <a:t>ENCUESTA MENSUAL DE LA INDUSTRIA MANUFACTURERA (EMIM)</a:t>
            </a:r>
          </a:p>
          <a:p>
            <a:pPr algn="ctr"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prstClr val="white"/>
                </a:solidFill>
                <a:latin typeface="+mj-lt"/>
                <a:cs typeface="Calibri" pitchFamily="34" charset="0"/>
              </a:rPr>
              <a:t>VALOR DE PRODUCCIÓN DE LOS PRODUCTOS ELABORADOS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74282" y="6425919"/>
            <a:ext cx="1177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prstClr val="black"/>
                </a:solidFill>
                <a:latin typeface="Constantia" pitchFamily="18" charset="0"/>
              </a:rPr>
              <a:t>Fuente: INEGI.</a:t>
            </a:r>
          </a:p>
        </p:txBody>
      </p:sp>
      <p:cxnSp>
        <p:nvCxnSpPr>
          <p:cNvPr id="3" name="Conector recto de flecha 2"/>
          <p:cNvCxnSpPr/>
          <p:nvPr/>
        </p:nvCxnSpPr>
        <p:spPr>
          <a:xfrm flipV="1">
            <a:off x="2308087" y="2172072"/>
            <a:ext cx="720080" cy="176808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V="1">
            <a:off x="6629461" y="4304280"/>
            <a:ext cx="720080" cy="176808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2286748" y="1743199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5.5%</a:t>
            </a:r>
            <a:endParaRPr lang="es-MX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474482" y="3931541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9.0%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xmlns="" val="1282247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xmlns="" val="955417200"/>
              </p:ext>
            </p:extLst>
          </p:nvPr>
        </p:nvGraphicFramePr>
        <p:xfrm>
          <a:off x="251520" y="1700800"/>
          <a:ext cx="8640960" cy="4696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694151" y="1428532"/>
            <a:ext cx="1863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solidFill>
                  <a:prstClr val="black"/>
                </a:solidFill>
              </a:rPr>
              <a:t>Millones de Pesos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ltGray">
          <a:xfrm>
            <a:off x="107504" y="44624"/>
            <a:ext cx="9036496" cy="674543"/>
          </a:xfrm>
          <a:prstGeom prst="rect">
            <a:avLst/>
          </a:prstGeom>
          <a:noFill/>
        </p:spPr>
        <p:txBody>
          <a:bodyPr/>
          <a:lstStyle/>
          <a:p>
            <a:pPr algn="ctr"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prstClr val="white"/>
                </a:solidFill>
                <a:latin typeface="+mj-lt"/>
                <a:cs typeface="Calibri" pitchFamily="34" charset="0"/>
              </a:rPr>
              <a:t>ENCUESTA MENSUAL DE LA INDUSTRIA MANUFACTURERA (EMIM)</a:t>
            </a:r>
          </a:p>
          <a:p>
            <a:pPr algn="ctr"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prstClr val="white"/>
                </a:solidFill>
                <a:latin typeface="+mj-lt"/>
                <a:cs typeface="Calibri" pitchFamily="34" charset="0"/>
              </a:rPr>
              <a:t>VALOR DE PRODUCCIÓN DE LOS PRODUCTOS ELABORADOS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74282" y="6392365"/>
            <a:ext cx="1177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prstClr val="black"/>
                </a:solidFill>
                <a:latin typeface="Constantia" pitchFamily="18" charset="0"/>
              </a:rPr>
              <a:t>Fuente: INEGI.</a:t>
            </a:r>
          </a:p>
        </p:txBody>
      </p:sp>
      <p:cxnSp>
        <p:nvCxnSpPr>
          <p:cNvPr id="8" name="Conector recto de flecha 7"/>
          <p:cNvCxnSpPr/>
          <p:nvPr/>
        </p:nvCxnSpPr>
        <p:spPr>
          <a:xfrm flipV="1">
            <a:off x="2743200" y="2112365"/>
            <a:ext cx="454580" cy="224538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2578183" y="1695303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8.5%</a:t>
            </a:r>
            <a:endParaRPr lang="es-MX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6516216" y="4834505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28.6%</a:t>
            </a:r>
            <a:endParaRPr lang="es-MX" b="1" dirty="0"/>
          </a:p>
        </p:txBody>
      </p:sp>
      <p:cxnSp>
        <p:nvCxnSpPr>
          <p:cNvPr id="11" name="Conector recto de flecha 10"/>
          <p:cNvCxnSpPr/>
          <p:nvPr/>
        </p:nvCxnSpPr>
        <p:spPr>
          <a:xfrm flipV="1">
            <a:off x="6481385" y="5262916"/>
            <a:ext cx="828700" cy="73116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4477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xmlns="" val="3345053562"/>
              </p:ext>
            </p:extLst>
          </p:nvPr>
        </p:nvGraphicFramePr>
        <p:xfrm>
          <a:off x="188640" y="1758016"/>
          <a:ext cx="8784976" cy="4696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649527" y="1299914"/>
            <a:ext cx="1863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+mj-lt"/>
              </a:rPr>
              <a:t>Millones de Pesos</a:t>
            </a:r>
            <a:endParaRPr lang="es-MX" dirty="0">
              <a:latin typeface="+mj-lt"/>
            </a:endParaRPr>
          </a:p>
        </p:txBody>
      </p:sp>
      <p:sp>
        <p:nvSpPr>
          <p:cNvPr id="6" name="5 Rectángulo"/>
          <p:cNvSpPr/>
          <p:nvPr/>
        </p:nvSpPr>
        <p:spPr bwMode="ltGray">
          <a:xfrm>
            <a:off x="18256" y="44625"/>
            <a:ext cx="9125744" cy="792088"/>
          </a:xfrm>
          <a:prstGeom prst="rect">
            <a:avLst/>
          </a:prstGeom>
          <a:noFill/>
        </p:spPr>
        <p:txBody>
          <a:bodyPr/>
          <a:lstStyle/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Calibri" pitchFamily="34" charset="0"/>
              </a:rPr>
              <a:t>ENCUESTA MENSUAL DE LA INDUSTRIA MANUFACTURERA (EMIM)</a:t>
            </a:r>
          </a:p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Calibri" pitchFamily="34" charset="0"/>
              </a:rPr>
              <a:t>VALOR DE PRODUCCIÓN DE LOS PRODUCTOS ELABORADOS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666370" y="6392365"/>
            <a:ext cx="1080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>
                <a:latin typeface="+mj-lt"/>
              </a:rPr>
              <a:t>Fuente: INEGI.</a:t>
            </a:r>
            <a:endParaRPr lang="es-MX" sz="1200" dirty="0">
              <a:latin typeface="+mj-lt"/>
            </a:endParaRPr>
          </a:p>
        </p:txBody>
      </p:sp>
      <p:cxnSp>
        <p:nvCxnSpPr>
          <p:cNvPr id="8" name="Conector recto de flecha 7"/>
          <p:cNvCxnSpPr/>
          <p:nvPr/>
        </p:nvCxnSpPr>
        <p:spPr>
          <a:xfrm flipV="1">
            <a:off x="1505296" y="2870352"/>
            <a:ext cx="906344" cy="153300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V="1">
            <a:off x="7452322" y="2121243"/>
            <a:ext cx="720080" cy="176808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V="1">
            <a:off x="5436096" y="3417216"/>
            <a:ext cx="792088" cy="35835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V="1">
            <a:off x="3669814" y="3762246"/>
            <a:ext cx="542691" cy="182905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1546237" y="2453826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+1.9%</a:t>
            </a:r>
            <a:endParaRPr lang="es-MX" b="1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530886" y="3392910"/>
            <a:ext cx="788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+7.1%</a:t>
            </a:r>
            <a:endParaRPr lang="es-MX" b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5365638" y="3017687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+0.5 %</a:t>
            </a:r>
            <a:endParaRPr lang="es-MX" b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7309670" y="1730639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+4.4%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xmlns="" val="3844393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xmlns="" val="2429831224"/>
              </p:ext>
            </p:extLst>
          </p:nvPr>
        </p:nvGraphicFramePr>
        <p:xfrm>
          <a:off x="251520" y="1700808"/>
          <a:ext cx="8568952" cy="5021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203854" y="1268760"/>
            <a:ext cx="1863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Millones de Pesos</a:t>
            </a:r>
            <a:endParaRPr lang="es-MX" dirty="0"/>
          </a:p>
        </p:txBody>
      </p:sp>
      <p:sp>
        <p:nvSpPr>
          <p:cNvPr id="6" name="5 Rectángulo"/>
          <p:cNvSpPr/>
          <p:nvPr/>
        </p:nvSpPr>
        <p:spPr bwMode="ltGray">
          <a:xfrm>
            <a:off x="107504" y="44624"/>
            <a:ext cx="9036496" cy="674543"/>
          </a:xfrm>
          <a:prstGeom prst="rect">
            <a:avLst/>
          </a:prstGeom>
          <a:noFill/>
        </p:spPr>
        <p:txBody>
          <a:bodyPr/>
          <a:lstStyle/>
          <a:p>
            <a:pPr algn="just"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Calibri" pitchFamily="34" charset="0"/>
              </a:rPr>
              <a:t>ENCUESTA MENSUAL DE LA INDUSTRIA MANUFACTURERA (EMIM)</a:t>
            </a:r>
          </a:p>
          <a:p>
            <a:pPr algn="just"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Calibri" pitchFamily="34" charset="0"/>
              </a:rPr>
              <a:t>VALOR DE PRODUCCIÓN DE LOS PRODUCTOS ELABORADOS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220678" y="2359960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+9.4%</a:t>
            </a:r>
            <a:endParaRPr lang="es-MX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3372104" y="2560258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+7.5%</a:t>
            </a:r>
            <a:endParaRPr lang="es-MX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4885166" y="1556792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+11.7%</a:t>
            </a:r>
            <a:endParaRPr lang="es-MX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7396100" y="4194160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+1.7 %</a:t>
            </a:r>
            <a:endParaRPr lang="es-MX" b="1" dirty="0"/>
          </a:p>
        </p:txBody>
      </p:sp>
      <p:cxnSp>
        <p:nvCxnSpPr>
          <p:cNvPr id="11" name="Conector recto de flecha 10"/>
          <p:cNvCxnSpPr/>
          <p:nvPr/>
        </p:nvCxnSpPr>
        <p:spPr>
          <a:xfrm flipV="1">
            <a:off x="1473979" y="2691997"/>
            <a:ext cx="819446" cy="216024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V="1">
            <a:off x="3573447" y="2870278"/>
            <a:ext cx="639127" cy="212314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V="1">
            <a:off x="5452450" y="1748172"/>
            <a:ext cx="626169" cy="255866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V="1">
            <a:off x="7451529" y="4635500"/>
            <a:ext cx="705392" cy="79719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478555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3200" b="1" i="0" dirty="0" smtClean="0"/>
              <a:t>2.- EVOLUCIÓN DEL </a:t>
            </a:r>
            <a:br>
              <a:rPr lang="es-MX" sz="3200" b="1" i="0" dirty="0" smtClean="0"/>
            </a:br>
            <a:r>
              <a:rPr lang="es-MX" sz="3200" b="1" i="0" dirty="0" smtClean="0"/>
              <a:t>COMERCIO EXTERIOR </a:t>
            </a:r>
            <a:endParaRPr lang="es-ES" sz="3200" b="1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1147433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ChangeArrowheads="1"/>
          </p:cNvSpPr>
          <p:nvPr/>
        </p:nvSpPr>
        <p:spPr bwMode="ltGray">
          <a:xfrm>
            <a:off x="0" y="174812"/>
            <a:ext cx="9144000" cy="69269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 eaLnBrk="0" hangingPunct="0"/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EVOLUCIÓN DEL SALDO </a:t>
            </a:r>
          </a:p>
          <a:p>
            <a:pPr algn="ctr" eaLnBrk="0" hangingPunct="0"/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COMERCIAL TOTAL DE MÉXICO</a:t>
            </a:r>
            <a:endParaRPr lang="es-ES" sz="2400" dirty="0">
              <a:solidFill>
                <a:prstClr val="white"/>
              </a:solidFill>
              <a:cs typeface="Calibri" pitchFamily="34" charset="0"/>
            </a:endParaRPr>
          </a:p>
        </p:txBody>
      </p:sp>
      <p:sp>
        <p:nvSpPr>
          <p:cNvPr id="43013" name="Text Box 4"/>
          <p:cNvSpPr txBox="1">
            <a:spLocks noChangeArrowheads="1"/>
          </p:cNvSpPr>
          <p:nvPr/>
        </p:nvSpPr>
        <p:spPr bwMode="auto">
          <a:xfrm>
            <a:off x="472440" y="6319520"/>
            <a:ext cx="3543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fontAlgn="b" hangingPunct="1"/>
            <a:r>
              <a:rPr lang="es-ES" sz="1200" b="1" u="none" dirty="0">
                <a:solidFill>
                  <a:prstClr val="black"/>
                </a:solidFill>
                <a:latin typeface="Calibri"/>
              </a:rPr>
              <a:t>Fuente:  </a:t>
            </a:r>
            <a:r>
              <a:rPr lang="es-MX" sz="1200" b="1" u="none" dirty="0">
                <a:solidFill>
                  <a:prstClr val="black"/>
                </a:solidFill>
                <a:latin typeface="Calibri"/>
              </a:rPr>
              <a:t>Global Trade Atlas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2340211" y="1499756"/>
            <a:ext cx="4987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s-MX" b="1" dirty="0">
                <a:solidFill>
                  <a:prstClr val="black"/>
                </a:solidFill>
                <a:cs typeface="Calibri" pitchFamily="34" charset="0"/>
              </a:rPr>
              <a:t>(A </a:t>
            </a:r>
            <a:r>
              <a:rPr lang="es-MX" b="1" dirty="0" smtClean="0">
                <a:solidFill>
                  <a:prstClr val="black"/>
                </a:solidFill>
                <a:cs typeface="Calibri" pitchFamily="34" charset="0"/>
              </a:rPr>
              <a:t>NOVIEMBRE DEL </a:t>
            </a:r>
            <a:r>
              <a:rPr lang="es-MX" b="1" dirty="0">
                <a:solidFill>
                  <a:prstClr val="black"/>
                </a:solidFill>
                <a:cs typeface="Calibri" pitchFamily="34" charset="0"/>
              </a:rPr>
              <a:t>2015; MILLONES DE DÓLARES)</a:t>
            </a:r>
            <a:endParaRPr lang="es-ES" dirty="0">
              <a:solidFill>
                <a:prstClr val="black"/>
              </a:solidFill>
              <a:cs typeface="Calibri" pitchFamily="34" charset="0"/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xmlns="" val="1385694346"/>
              </p:ext>
            </p:extLst>
          </p:nvPr>
        </p:nvGraphicFramePr>
        <p:xfrm>
          <a:off x="195209" y="1869091"/>
          <a:ext cx="8691937" cy="4336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196192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ChangeArrowheads="1"/>
          </p:cNvSpPr>
          <p:nvPr/>
        </p:nvSpPr>
        <p:spPr bwMode="ltGray">
          <a:xfrm>
            <a:off x="0" y="0"/>
            <a:ext cx="9144000" cy="83671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 eaLnBrk="0" hangingPunct="0"/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EVOLUCIÓN DEL SALDO COMERCIAL TOTAL DE </a:t>
            </a:r>
            <a:r>
              <a:rPr lang="es-ES" sz="2400" b="1" dirty="0">
                <a:solidFill>
                  <a:prstClr val="white"/>
                </a:solidFill>
                <a:cs typeface="Calibri" pitchFamily="34" charset="0"/>
              </a:rPr>
              <a:t> </a:t>
            </a:r>
          </a:p>
          <a:p>
            <a:pPr algn="ctr" eaLnBrk="0" hangingPunct="0"/>
            <a:r>
              <a:rPr lang="es-ES" sz="2400" b="1" dirty="0">
                <a:solidFill>
                  <a:prstClr val="white"/>
                </a:solidFill>
                <a:cs typeface="Calibri" pitchFamily="34" charset="0"/>
              </a:rPr>
              <a:t>MÉXICO C</a:t>
            </a:r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ON ESTADOS UNIDOS </a:t>
            </a:r>
            <a:endParaRPr lang="es-ES" sz="2400" dirty="0">
              <a:solidFill>
                <a:prstClr val="white"/>
              </a:solidFill>
              <a:cs typeface="Calibri" pitchFamily="34" charset="0"/>
            </a:endParaRPr>
          </a:p>
        </p:txBody>
      </p:sp>
      <p:sp>
        <p:nvSpPr>
          <p:cNvPr id="44037" name="Text Box 4"/>
          <p:cNvSpPr txBox="1">
            <a:spLocks noChangeArrowheads="1"/>
          </p:cNvSpPr>
          <p:nvPr/>
        </p:nvSpPr>
        <p:spPr bwMode="auto">
          <a:xfrm>
            <a:off x="1037084" y="6177280"/>
            <a:ext cx="3543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fontAlgn="b" hangingPunct="1"/>
            <a:r>
              <a:rPr lang="es-ES" sz="1200" b="1" u="none" dirty="0">
                <a:solidFill>
                  <a:prstClr val="black"/>
                </a:solidFill>
                <a:latin typeface="Calibri"/>
              </a:rPr>
              <a:t>Fuente:  </a:t>
            </a:r>
            <a:r>
              <a:rPr lang="es-MX" sz="1200" b="1" u="none" dirty="0">
                <a:solidFill>
                  <a:prstClr val="black"/>
                </a:solidFill>
                <a:latin typeface="Calibri"/>
              </a:rPr>
              <a:t>Global </a:t>
            </a:r>
            <a:r>
              <a:rPr lang="es-MX" sz="1200" b="1" u="none" dirty="0" err="1">
                <a:solidFill>
                  <a:prstClr val="black"/>
                </a:solidFill>
                <a:latin typeface="Calibri"/>
              </a:rPr>
              <a:t>Trade</a:t>
            </a:r>
            <a:r>
              <a:rPr lang="es-MX" sz="1200" b="1" u="none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MX" sz="1200" b="1" u="none" dirty="0" smtClean="0">
                <a:solidFill>
                  <a:prstClr val="black"/>
                </a:solidFill>
                <a:latin typeface="Calibri"/>
              </a:rPr>
              <a:t>Atlas</a:t>
            </a:r>
            <a:endParaRPr lang="es-MX" sz="1200" b="1" u="none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758871" y="1510824"/>
            <a:ext cx="5931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s-ES" b="1" dirty="0">
                <a:solidFill>
                  <a:prstClr val="black"/>
                </a:solidFill>
                <a:cs typeface="Calibri" pitchFamily="34" charset="0"/>
              </a:rPr>
              <a:t>(A </a:t>
            </a:r>
            <a:r>
              <a:rPr lang="es-ES" b="1" dirty="0" smtClean="0">
                <a:solidFill>
                  <a:prstClr val="black"/>
                </a:solidFill>
                <a:cs typeface="Calibri" pitchFamily="34" charset="0"/>
              </a:rPr>
              <a:t>NOVIEMBRE DEL </a:t>
            </a:r>
            <a:r>
              <a:rPr lang="es-ES" b="1" dirty="0">
                <a:solidFill>
                  <a:prstClr val="black"/>
                </a:solidFill>
                <a:cs typeface="Calibri" pitchFamily="34" charset="0"/>
              </a:rPr>
              <a:t>2015; MILES DE MILLONES DE DÓLARES)</a:t>
            </a:r>
            <a:endParaRPr lang="es-ES" dirty="0">
              <a:solidFill>
                <a:prstClr val="black"/>
              </a:solidFill>
              <a:cs typeface="Calibri" pitchFamily="34" charset="0"/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xmlns="" val="2677856106"/>
              </p:ext>
            </p:extLst>
          </p:nvPr>
        </p:nvGraphicFramePr>
        <p:xfrm>
          <a:off x="256855" y="1952089"/>
          <a:ext cx="8537825" cy="3996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687258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 Box 4"/>
          <p:cNvSpPr txBox="1">
            <a:spLocks noChangeArrowheads="1"/>
          </p:cNvSpPr>
          <p:nvPr/>
        </p:nvSpPr>
        <p:spPr bwMode="auto">
          <a:xfrm>
            <a:off x="820316" y="6026038"/>
            <a:ext cx="34702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fontAlgn="b" hangingPunct="1"/>
            <a:r>
              <a:rPr lang="es-ES" sz="1200" b="1" u="none" dirty="0">
                <a:solidFill>
                  <a:prstClr val="black"/>
                </a:solidFill>
                <a:latin typeface="Calibri"/>
              </a:rPr>
              <a:t>Fuente:  </a:t>
            </a:r>
            <a:r>
              <a:rPr lang="es-MX" sz="1200" b="1" u="none" dirty="0" err="1">
                <a:solidFill>
                  <a:prstClr val="black"/>
                </a:solidFill>
                <a:latin typeface="Calibri"/>
              </a:rPr>
              <a:t>World</a:t>
            </a:r>
            <a:r>
              <a:rPr lang="es-MX" sz="1200" b="1" u="none" dirty="0">
                <a:solidFill>
                  <a:prstClr val="black"/>
                </a:solidFill>
                <a:latin typeface="Calibri"/>
              </a:rPr>
              <a:t> Trade Atlas .- BANCOMEXT</a:t>
            </a:r>
          </a:p>
        </p:txBody>
      </p:sp>
      <p:sp>
        <p:nvSpPr>
          <p:cNvPr id="45060" name="Rectangle 3"/>
          <p:cNvSpPr>
            <a:spLocks noChangeArrowheads="1"/>
          </p:cNvSpPr>
          <p:nvPr/>
        </p:nvSpPr>
        <p:spPr bwMode="ltGray">
          <a:xfrm>
            <a:off x="0" y="0"/>
            <a:ext cx="9144000" cy="83671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 eaLnBrk="0" hangingPunct="0"/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EVOLUCIÓN DEL SALDO COMERCIAL </a:t>
            </a:r>
          </a:p>
          <a:p>
            <a:pPr algn="ctr" eaLnBrk="0" hangingPunct="0"/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TOTAL DE </a:t>
            </a:r>
            <a:r>
              <a:rPr lang="es-ES" sz="2400" b="1" dirty="0">
                <a:solidFill>
                  <a:prstClr val="white"/>
                </a:solidFill>
                <a:cs typeface="Calibri" pitchFamily="34" charset="0"/>
              </a:rPr>
              <a:t> MÉXICO </a:t>
            </a:r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CON CHINA</a:t>
            </a:r>
            <a:endParaRPr lang="es-ES" sz="2400" dirty="0">
              <a:solidFill>
                <a:prstClr val="white"/>
              </a:solidFill>
              <a:cs typeface="Calibri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450720" y="1366808"/>
            <a:ext cx="6185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s-ES" b="1" dirty="0">
                <a:solidFill>
                  <a:prstClr val="black"/>
                </a:solidFill>
                <a:cs typeface="Calibri" pitchFamily="34" charset="0"/>
              </a:rPr>
              <a:t>(A </a:t>
            </a:r>
            <a:r>
              <a:rPr lang="es-ES" b="1" dirty="0" smtClean="0">
                <a:solidFill>
                  <a:prstClr val="black"/>
                </a:solidFill>
                <a:cs typeface="Calibri" pitchFamily="34" charset="0"/>
              </a:rPr>
              <a:t>NOVIEMBRE DEL </a:t>
            </a:r>
            <a:r>
              <a:rPr lang="es-ES" b="1" dirty="0">
                <a:solidFill>
                  <a:prstClr val="black"/>
                </a:solidFill>
                <a:cs typeface="Calibri" pitchFamily="34" charset="0"/>
              </a:rPr>
              <a:t>2015;  MILES DE MILLONES DE DÓLARES)</a:t>
            </a:r>
            <a:endParaRPr lang="es-ES" dirty="0">
              <a:solidFill>
                <a:prstClr val="black"/>
              </a:solidFill>
              <a:cs typeface="Calibri" pitchFamily="34" charset="0"/>
            </a:endParaRPr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xmlns="" val="2880316002"/>
              </p:ext>
            </p:extLst>
          </p:nvPr>
        </p:nvGraphicFramePr>
        <p:xfrm>
          <a:off x="184936" y="1736142"/>
          <a:ext cx="8496728" cy="447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418239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58338528"/>
              </p:ext>
            </p:extLst>
          </p:nvPr>
        </p:nvGraphicFramePr>
        <p:xfrm>
          <a:off x="132201" y="1608470"/>
          <a:ext cx="8811737" cy="4358640"/>
        </p:xfrm>
        <a:graphic>
          <a:graphicData uri="http://schemas.openxmlformats.org/drawingml/2006/table">
            <a:tbl>
              <a:tblPr/>
              <a:tblGrid>
                <a:gridCol w="3355117">
                  <a:extLst>
                    <a:ext uri="{9D8B030D-6E8A-4147-A177-3AD203B41FA5}">
                      <a16:colId xmlns:a16="http://schemas.microsoft.com/office/drawing/2014/main" xmlns="" val="668315744"/>
                    </a:ext>
                  </a:extLst>
                </a:gridCol>
                <a:gridCol w="1364155">
                  <a:extLst>
                    <a:ext uri="{9D8B030D-6E8A-4147-A177-3AD203B41FA5}">
                      <a16:colId xmlns:a16="http://schemas.microsoft.com/office/drawing/2014/main" xmlns="" val="1257038003"/>
                    </a:ext>
                  </a:extLst>
                </a:gridCol>
                <a:gridCol w="1364155">
                  <a:extLst>
                    <a:ext uri="{9D8B030D-6E8A-4147-A177-3AD203B41FA5}">
                      <a16:colId xmlns:a16="http://schemas.microsoft.com/office/drawing/2014/main" xmlns="" val="3066227761"/>
                    </a:ext>
                  </a:extLst>
                </a:gridCol>
                <a:gridCol w="1364155">
                  <a:extLst>
                    <a:ext uri="{9D8B030D-6E8A-4147-A177-3AD203B41FA5}">
                      <a16:colId xmlns:a16="http://schemas.microsoft.com/office/drawing/2014/main" xmlns="" val="2735833563"/>
                    </a:ext>
                  </a:extLst>
                </a:gridCol>
                <a:gridCol w="1364155">
                  <a:extLst>
                    <a:ext uri="{9D8B030D-6E8A-4147-A177-3AD203B41FA5}">
                      <a16:colId xmlns:a16="http://schemas.microsoft.com/office/drawing/2014/main" xmlns="" val="382947764"/>
                    </a:ext>
                  </a:extLst>
                </a:gridCol>
              </a:tblGrid>
              <a:tr h="189786"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Concepto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Diciembre*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Enero-Diciembre*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9499700"/>
                  </a:ext>
                </a:extLst>
              </a:tr>
              <a:tr h="379572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8255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Millones de Dólares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Variación % anual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Millones de Dólares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Variación % anual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1151511"/>
                  </a:ext>
                </a:extLst>
              </a:tr>
              <a:tr h="168765">
                <a:tc>
                  <a:txBody>
                    <a:bodyPr/>
                    <a:lstStyle/>
                    <a:p>
                      <a:pPr indent="114935">
                        <a:spcBef>
                          <a:spcPts val="100"/>
                        </a:spcBef>
                        <a:spcAft>
                          <a:spcPts val="0"/>
                        </a:spcAft>
                        <a:tabLst>
                          <a:tab pos="1817370" algn="r"/>
                        </a:tabLst>
                      </a:pPr>
                      <a:r>
                        <a:rPr lang="es-ES" sz="1300" b="1" u="sng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Exportaciones </a:t>
                      </a:r>
                      <a:r>
                        <a:rPr lang="es-ES" sz="1300" b="1" u="sng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Totales</a:t>
                      </a:r>
                      <a:endParaRPr lang="es-MX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30,960.8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</a:t>
                      </a:r>
                      <a:r>
                        <a:rPr lang="es-ES" sz="13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9.3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380,772.0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3340" algn="l"/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</a:t>
                      </a:r>
                      <a:r>
                        <a:rPr lang="es-ES" sz="13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(‑)</a:t>
                      </a: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</a:t>
                      </a:r>
                      <a:r>
                        <a:rPr lang="es-ES" sz="13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4.1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23550913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Petroleras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1,213.7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</a:t>
                      </a:r>
                      <a:r>
                        <a:rPr lang="es-ES" sz="13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‑</a:t>
                      </a: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)	50.8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23,432.5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3340" algn="l"/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45.0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43127153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No petroleras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29,747.2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</a:t>
                      </a:r>
                      <a:r>
                        <a:rPr lang="es-ES" sz="13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‑</a:t>
                      </a: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)	6.1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357,339.6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0.8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57498641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269875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Agropecuarias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1,034.2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</a:t>
                      </a:r>
                      <a:r>
                        <a:rPr lang="es-ES" sz="13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‑</a:t>
                      </a: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)	6.9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12,858.4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5.6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7825952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Extractivas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383.1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</a:t>
                      </a:r>
                      <a:r>
                        <a:rPr lang="es-ES" sz="13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‑</a:t>
                      </a: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)	0.3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4,504.5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3340" algn="l"/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11.1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7832306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Manufactureras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28,329.8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</a:t>
                      </a:r>
                      <a:r>
                        <a:rPr lang="es-ES" sz="13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‑</a:t>
                      </a: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)	6.1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339,976.7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0.8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55993560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421005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Automotrices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9,238.4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2.7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114,493.4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4.7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57057384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421005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No automotrices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19,091.4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9.9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225,483.2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3340" algn="l"/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1.1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56344321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11493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s-ES" sz="13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Importaciones Totales 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31,887.3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</a:t>
                      </a:r>
                      <a:r>
                        <a:rPr lang="es-ES" sz="13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(‑)	</a:t>
                      </a:r>
                      <a:r>
                        <a:rPr lang="es-ES" sz="13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5.8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395,232.4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3340" algn="l"/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</a:t>
                      </a:r>
                      <a:r>
                        <a:rPr lang="es-ES" sz="13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(‑)</a:t>
                      </a: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</a:t>
                      </a:r>
                      <a:r>
                        <a:rPr lang="es-ES" sz="13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88646763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Petroleras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2,674.3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22.2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33,287.7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3340" algn="l"/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19.8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84914184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No petroleras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29,213.1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4.0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361,944.7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1.0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04438146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Bienes de consumo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4,831.8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1.9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56,279.4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3340" algn="l"/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3.5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10690695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marL="174625" indent="114935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Petroleras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1,090.6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10.1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13,058.8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3340" algn="l"/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17.1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31877800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marL="174625" indent="114935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No petroleras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3,741.1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0.8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43,220.5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1.6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02993715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Bienes intermedios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23,469.6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7.0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297,253.4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3340" algn="l"/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1.6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53421809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marL="174625" indent="114935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Petroleras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1,583.6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28.8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20,228.8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3340" algn="l"/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21.4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62179836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marL="174625" indent="114935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No petroleras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21,885.9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4.9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277,024.5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0.3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78289672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Bienes de capital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49339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3,586.0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98425" algn="l"/>
                          <a:tab pos="35623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3.0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520065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41,699.7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46710" algn="dec"/>
                        </a:tabLst>
                      </a:pPr>
                      <a:r>
                        <a:rPr lang="es-E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5.2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83340626"/>
                  </a:ext>
                </a:extLst>
              </a:tr>
              <a:tr h="189786">
                <a:tc>
                  <a:txBody>
                    <a:bodyPr/>
                    <a:lstStyle/>
                    <a:p>
                      <a:pPr indent="114935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1817370" algn="r"/>
                        </a:tabLst>
                      </a:pPr>
                      <a:r>
                        <a:rPr lang="es-ES" sz="13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Saldo de la Balanza Comercial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3020" algn="l"/>
                          <a:tab pos="486410" algn="dec"/>
                        </a:tabLst>
                      </a:pPr>
                      <a:r>
                        <a:rPr lang="es-ES" sz="13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</a:t>
                      </a:r>
                      <a:r>
                        <a:rPr lang="es-ES" sz="13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926.5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13055" algn="dec"/>
                        </a:tabLst>
                      </a:pPr>
                      <a:r>
                        <a:rPr lang="es-ES" sz="13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S.S.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3970" algn="l"/>
                          <a:tab pos="520065" algn="dec"/>
                        </a:tabLst>
                      </a:pPr>
                      <a:r>
                        <a:rPr lang="es-ES" sz="13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(‑)	</a:t>
                      </a:r>
                      <a:r>
                        <a:rPr lang="es-ES" sz="13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14,460.4</a:t>
                      </a:r>
                      <a:endParaRPr lang="es-MX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355600" algn="dec"/>
                        </a:tabLst>
                      </a:pPr>
                      <a:r>
                        <a:rPr lang="es-ES" sz="1300" b="1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407.6</a:t>
                      </a:r>
                      <a:endParaRPr lang="es-MX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58023008"/>
                  </a:ext>
                </a:extLst>
              </a:tr>
            </a:tbl>
          </a:graphicData>
        </a:graphic>
      </p:graphicFrame>
      <p:sp>
        <p:nvSpPr>
          <p:cNvPr id="46200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BALANZA COMERCIAL DE MÉXICO</a:t>
            </a:r>
            <a:br>
              <a:rPr lang="es-MX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 </a:t>
            </a:r>
            <a:r>
              <a:rPr lang="es-MX" sz="2800" b="1" dirty="0" smtClean="0"/>
              <a:t>DICIEMBRE</a:t>
            </a:r>
            <a:r>
              <a:rPr lang="es-MX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2015)</a:t>
            </a:r>
            <a:endParaRPr lang="es-ES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202" name="Text Box 5"/>
          <p:cNvSpPr txBox="1">
            <a:spLocks noChangeArrowheads="1"/>
          </p:cNvSpPr>
          <p:nvPr/>
        </p:nvSpPr>
        <p:spPr bwMode="auto">
          <a:xfrm>
            <a:off x="708725" y="6172201"/>
            <a:ext cx="12283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</a:t>
            </a:r>
            <a:r>
              <a:rPr kumimoji="0" lang="es-MX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: INEGI</a:t>
            </a:r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46204" name="Oval 4"/>
          <p:cNvSpPr>
            <a:spLocks noChangeArrowheads="1"/>
          </p:cNvSpPr>
          <p:nvPr/>
        </p:nvSpPr>
        <p:spPr bwMode="auto">
          <a:xfrm>
            <a:off x="7996023" y="2160272"/>
            <a:ext cx="1080120" cy="244448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46201" name="Oval 4"/>
          <p:cNvSpPr>
            <a:spLocks noChangeArrowheads="1"/>
          </p:cNvSpPr>
          <p:nvPr/>
        </p:nvSpPr>
        <p:spPr bwMode="auto">
          <a:xfrm>
            <a:off x="8011387" y="2770285"/>
            <a:ext cx="1080120" cy="253920"/>
          </a:xfrm>
          <a:prstGeom prst="ellipse">
            <a:avLst/>
          </a:prstGeom>
          <a:noFill/>
          <a:ln w="38100" algn="ctr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019929" y="6141292"/>
            <a:ext cx="589547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marR="0" lvl="0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Nota:	Debido </a:t>
            </a:r>
            <a:r>
              <a:rPr kumimoji="0" lang="es-MX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 redondeo, las sumas de los parciales pueden no coincidir con los totales.</a:t>
            </a:r>
          </a:p>
          <a:p>
            <a:pPr marL="360363" marR="0" lvl="0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	</a:t>
            </a:r>
            <a:r>
              <a:rPr kumimoji="0" lang="es-MX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Cifras </a:t>
            </a:r>
            <a:r>
              <a:rPr kumimoji="0" lang="es-MX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oportunas.</a:t>
            </a:r>
          </a:p>
          <a:p>
            <a:pPr marL="360363" marR="0" lvl="0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S.S.  </a:t>
            </a:r>
            <a:r>
              <a:rPr kumimoji="0" lang="es-MX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Sin </a:t>
            </a:r>
            <a:r>
              <a:rPr kumimoji="0" lang="es-MX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significado</a:t>
            </a:r>
          </a:p>
        </p:txBody>
      </p:sp>
    </p:spTree>
    <p:extLst>
      <p:ext uri="{BB962C8B-B14F-4D97-AF65-F5344CB8AC3E}">
        <p14:creationId xmlns:p14="http://schemas.microsoft.com/office/powerpoint/2010/main" xmlns="" val="196067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3200" b="1" i="0" dirty="0" smtClean="0"/>
              <a:t>3.- EVOLUCIÓN DEL EMPLEO</a:t>
            </a:r>
            <a:endParaRPr lang="es-ES" sz="3200" b="1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2353514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77484162"/>
              </p:ext>
            </p:extLst>
          </p:nvPr>
        </p:nvGraphicFramePr>
        <p:xfrm>
          <a:off x="1149350" y="2127250"/>
          <a:ext cx="7415213" cy="3557588"/>
        </p:xfrm>
        <a:graphic>
          <a:graphicData uri="http://schemas.openxmlformats.org/presentationml/2006/ole">
            <p:oleObj spid="_x0000_s29110" name="Worksheet" r:id="rId3" imgW="9962986" imgH="4781652" progId="">
              <p:embed/>
            </p:oleObj>
          </a:graphicData>
        </a:graphic>
      </p:graphicFrame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10"/>
            <a:ext cx="9144000" cy="965519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 smtClean="0">
                <a:solidFill>
                  <a:schemeClr val="bg1"/>
                </a:solidFill>
              </a:rPr>
              <a:t>POBLACIÓN OCUPADA: % PARTICIPACIÓN DEL </a:t>
            </a:r>
            <a:br>
              <a:rPr lang="es-MX" sz="2400" b="1" dirty="0" smtClean="0">
                <a:solidFill>
                  <a:schemeClr val="bg1"/>
                </a:solidFill>
              </a:rPr>
            </a:br>
            <a:r>
              <a:rPr lang="es-MX" sz="2400" b="1" dirty="0" smtClean="0">
                <a:solidFill>
                  <a:schemeClr val="bg1"/>
                </a:solidFill>
              </a:rPr>
              <a:t>SECTOR PRIMARIO EN EL TOTAL NACIONAL</a:t>
            </a:r>
          </a:p>
        </p:txBody>
      </p:sp>
      <p:sp>
        <p:nvSpPr>
          <p:cNvPr id="48133" name="Text Box 4"/>
          <p:cNvSpPr txBox="1">
            <a:spLocks noChangeArrowheads="1"/>
          </p:cNvSpPr>
          <p:nvPr/>
        </p:nvSpPr>
        <p:spPr bwMode="auto">
          <a:xfrm>
            <a:off x="1097835" y="6058710"/>
            <a:ext cx="53778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400" b="1" u="none" dirty="0">
                <a:latin typeface="+mj-lt"/>
              </a:rPr>
              <a:t>Fuente: BIE.- INEGI. Encuesta Nacional de Ocupación y Empleo (ENOE)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060567" y="1434068"/>
            <a:ext cx="34165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dirty="0" smtClean="0">
                <a:latin typeface="Constantia" pitchFamily="18" charset="0"/>
                <a:cs typeface="Calibri" pitchFamily="34" charset="0"/>
              </a:rPr>
              <a:t>(</a:t>
            </a:r>
            <a:r>
              <a:rPr lang="es-MX" b="1" dirty="0" smtClean="0">
                <a:latin typeface="+mj-lt"/>
                <a:cs typeface="Calibri" pitchFamily="34" charset="0"/>
              </a:rPr>
              <a:t>AL TERCER TRIMESTRE DEL 2015)</a:t>
            </a:r>
            <a:endParaRPr lang="es-MX" dirty="0">
              <a:latin typeface="+mj-lt"/>
            </a:endParaRPr>
          </a:p>
        </p:txBody>
      </p:sp>
      <p:sp>
        <p:nvSpPr>
          <p:cNvPr id="48134" name="Oval 4"/>
          <p:cNvSpPr>
            <a:spLocks noChangeArrowheads="1"/>
          </p:cNvSpPr>
          <p:nvPr/>
        </p:nvSpPr>
        <p:spPr bwMode="auto">
          <a:xfrm>
            <a:off x="7647050" y="3669800"/>
            <a:ext cx="720080" cy="65928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526610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7"/>
            <a:ext cx="9144000" cy="996881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 smtClean="0">
                <a:solidFill>
                  <a:schemeClr val="bg1"/>
                </a:solidFill>
              </a:rPr>
              <a:t>POBLACIÓN OCUPADA NACIONAL VS. </a:t>
            </a:r>
            <a:br>
              <a:rPr lang="es-MX" sz="2400" b="1" dirty="0" smtClean="0">
                <a:solidFill>
                  <a:schemeClr val="bg1"/>
                </a:solidFill>
              </a:rPr>
            </a:br>
            <a:r>
              <a:rPr lang="es-MX" sz="2400" b="1" dirty="0" smtClean="0">
                <a:solidFill>
                  <a:schemeClr val="bg1"/>
                </a:solidFill>
              </a:rPr>
              <a:t>SECTOR AGROPECUARIO 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144589" y="6327875"/>
            <a:ext cx="4997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400" b="1" u="none" dirty="0">
                <a:latin typeface="+mj-lt"/>
              </a:rPr>
              <a:t>Fuente: INEGI. Encuesta Nacional de Ocupación y Empleo (ENOE)</a:t>
            </a:r>
          </a:p>
        </p:txBody>
      </p:sp>
      <p:sp>
        <p:nvSpPr>
          <p:cNvPr id="2" name="1 Rectángulo"/>
          <p:cNvSpPr/>
          <p:nvPr/>
        </p:nvSpPr>
        <p:spPr>
          <a:xfrm>
            <a:off x="2956241" y="1469739"/>
            <a:ext cx="4095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+mj-lt"/>
              </a:rPr>
              <a:t>(% PARTICIPACIÓN;  </a:t>
            </a:r>
            <a:r>
              <a:rPr lang="es-MX" b="1" dirty="0" smtClean="0">
                <a:latin typeface="+mj-lt"/>
              </a:rPr>
              <a:t>DICIEMBRE DE 2015)</a:t>
            </a:r>
            <a:endParaRPr lang="es-MX" dirty="0">
              <a:latin typeface="+mj-lt"/>
            </a:endParaRPr>
          </a:p>
        </p:txBody>
      </p:sp>
      <p:graphicFrame>
        <p:nvGraphicFramePr>
          <p:cNvPr id="6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51032236"/>
              </p:ext>
            </p:extLst>
          </p:nvPr>
        </p:nvGraphicFramePr>
        <p:xfrm>
          <a:off x="39688" y="2017713"/>
          <a:ext cx="9077325" cy="4048125"/>
        </p:xfrm>
        <a:graphic>
          <a:graphicData uri="http://schemas.openxmlformats.org/presentationml/2006/ole">
            <p:oleObj spid="_x0000_s6594" name="Worksheet" r:id="rId3" imgW="7439049" imgH="3181358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47107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xmlns="" val="1963202467"/>
              </p:ext>
            </p:extLst>
          </p:nvPr>
        </p:nvGraphicFramePr>
        <p:xfrm>
          <a:off x="683568" y="1218346"/>
          <a:ext cx="7359179" cy="4862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pPr algn="l"/>
            <a:r>
              <a:rPr lang="es-MX" sz="2400" b="1" dirty="0" smtClean="0">
                <a:solidFill>
                  <a:schemeClr val="bg1"/>
                </a:solidFill>
              </a:rPr>
              <a:t>POBLACIÓN OCUPADA SEGÚN SU SECTOR DE ACTIVIDAD</a:t>
            </a:r>
            <a:br>
              <a:rPr lang="es-MX" sz="2400" b="1" dirty="0" smtClean="0">
                <a:solidFill>
                  <a:schemeClr val="bg1"/>
                </a:solidFill>
              </a:rPr>
            </a:br>
            <a:r>
              <a:rPr lang="es-MX" sz="2400" b="1" dirty="0" smtClean="0">
                <a:solidFill>
                  <a:schemeClr val="bg1"/>
                </a:solidFill>
              </a:rPr>
              <a:t>AL </a:t>
            </a:r>
            <a:r>
              <a:rPr lang="es-MX" sz="2400" b="1" dirty="0" smtClean="0"/>
              <a:t>TERCER </a:t>
            </a:r>
            <a:r>
              <a:rPr lang="es-MX" sz="2400" b="1" dirty="0" smtClean="0">
                <a:solidFill>
                  <a:schemeClr val="bg1"/>
                </a:solidFill>
              </a:rPr>
              <a:t>TRIMESTRE DE 2015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249279" y="6361587"/>
            <a:ext cx="4997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400" b="1" u="none" dirty="0">
                <a:latin typeface="+mj-lt"/>
              </a:rPr>
              <a:t>Fuente: INEGI. Encuesta Nacional de Ocupación y Empleo (ENOE)</a:t>
            </a:r>
          </a:p>
        </p:txBody>
      </p:sp>
      <p:sp>
        <p:nvSpPr>
          <p:cNvPr id="50182" name="Oval 4"/>
          <p:cNvSpPr>
            <a:spLocks noChangeArrowheads="1"/>
          </p:cNvSpPr>
          <p:nvPr/>
        </p:nvSpPr>
        <p:spPr bwMode="auto">
          <a:xfrm>
            <a:off x="2590802" y="2342021"/>
            <a:ext cx="3537857" cy="608317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latin typeface="Constant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333715" y="1218346"/>
            <a:ext cx="2702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+mj-lt"/>
              </a:rPr>
              <a:t>(MILLONES DE PERSONAS)</a:t>
            </a:r>
            <a:endParaRPr lang="es-MX" dirty="0">
              <a:latin typeface="+mj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779912" y="2279199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/>
              <a:t>Primario</a:t>
            </a:r>
            <a:endParaRPr lang="es-MX" sz="2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3779914" y="2876460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/>
              <a:t>Secundario</a:t>
            </a:r>
            <a:endParaRPr lang="es-MX" sz="2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3779914" y="4406145"/>
            <a:ext cx="1512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/>
              <a:t>Terciario</a:t>
            </a:r>
            <a:endParaRPr lang="es-MX" sz="2000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247105" y="1683295"/>
            <a:ext cx="649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Total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xmlns="" val="1341431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Gráfico 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914" y="1566084"/>
            <a:ext cx="8847406" cy="4749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37508"/>
            <a:ext cx="9144000" cy="1181547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 smtClean="0">
                <a:solidFill>
                  <a:schemeClr val="bg1"/>
                </a:solidFill>
                <a:effectLst/>
              </a:rPr>
              <a:t>TASA DE DESOCUPACIÓN </a:t>
            </a:r>
            <a:br>
              <a:rPr lang="es-MX" sz="2400" b="1" dirty="0" smtClean="0">
                <a:solidFill>
                  <a:schemeClr val="bg1"/>
                </a:solidFill>
                <a:effectLst/>
              </a:rPr>
            </a:br>
            <a:r>
              <a:rPr lang="es-MX" sz="2400" b="1" dirty="0" smtClean="0">
                <a:solidFill>
                  <a:schemeClr val="bg1"/>
                </a:solidFill>
                <a:effectLst/>
              </a:rPr>
              <a:t>A </a:t>
            </a:r>
            <a:r>
              <a:rPr lang="es-MX" sz="2400" b="1" dirty="0" smtClean="0">
                <a:effectLst/>
              </a:rPr>
              <a:t>DICIEMBRE </a:t>
            </a:r>
            <a:r>
              <a:rPr lang="es-MX" sz="2400" b="1" dirty="0" smtClean="0">
                <a:solidFill>
                  <a:schemeClr val="bg1"/>
                </a:solidFill>
                <a:effectLst/>
              </a:rPr>
              <a:t>DEL 2015</a:t>
            </a:r>
            <a:endParaRPr lang="es-ES" sz="24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51204" name="Oval 4"/>
          <p:cNvSpPr>
            <a:spLocks noChangeArrowheads="1"/>
          </p:cNvSpPr>
          <p:nvPr/>
        </p:nvSpPr>
        <p:spPr bwMode="auto">
          <a:xfrm>
            <a:off x="8204595" y="3212331"/>
            <a:ext cx="720725" cy="936749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latin typeface="Constantia" pitchFamily="18" charset="0"/>
            </a:endParaRPr>
          </a:p>
        </p:txBody>
      </p:sp>
      <p:sp>
        <p:nvSpPr>
          <p:cNvPr id="51205" name="Text Box 4"/>
          <p:cNvSpPr txBox="1">
            <a:spLocks noChangeArrowheads="1"/>
          </p:cNvSpPr>
          <p:nvPr/>
        </p:nvSpPr>
        <p:spPr bwMode="auto">
          <a:xfrm>
            <a:off x="77914" y="6380133"/>
            <a:ext cx="4997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400" b="1" u="none" dirty="0">
                <a:latin typeface="+mj-lt"/>
              </a:rPr>
              <a:t>Fuente: INEGI. Encuesta Nacional de Ocupación y Empleo (ENOE)</a:t>
            </a:r>
          </a:p>
        </p:txBody>
      </p:sp>
      <p:sp>
        <p:nvSpPr>
          <p:cNvPr id="51208" name="Line 5"/>
          <p:cNvSpPr>
            <a:spLocks noChangeShapeType="1"/>
          </p:cNvSpPr>
          <p:nvPr/>
        </p:nvSpPr>
        <p:spPr bwMode="auto">
          <a:xfrm>
            <a:off x="715761" y="2521360"/>
            <a:ext cx="7488832" cy="101649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>
              <a:latin typeface="Constant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118450" y="1196752"/>
            <a:ext cx="2576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+mj-lt"/>
              </a:rPr>
              <a:t>(PORCENTAJE DE LA PEA)</a:t>
            </a:r>
            <a:endParaRPr lang="es-MX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6311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 smtClean="0">
                <a:solidFill>
                  <a:schemeClr val="bg1"/>
                </a:solidFill>
              </a:rPr>
              <a:t>POBLACIÓN SUBOCUPADA </a:t>
            </a:r>
            <a:br>
              <a:rPr lang="es-MX" sz="2400" b="1" dirty="0" smtClean="0">
                <a:solidFill>
                  <a:schemeClr val="bg1"/>
                </a:solidFill>
              </a:rPr>
            </a:br>
            <a:r>
              <a:rPr lang="es-MX" sz="2400" b="1" dirty="0" smtClean="0">
                <a:solidFill>
                  <a:schemeClr val="bg1"/>
                </a:solidFill>
              </a:rPr>
              <a:t>AL </a:t>
            </a:r>
            <a:r>
              <a:rPr lang="es-MX" sz="2400" b="1" dirty="0" smtClean="0"/>
              <a:t>TERCER </a:t>
            </a:r>
            <a:r>
              <a:rPr lang="es-MX" sz="2400" b="1" dirty="0" smtClean="0">
                <a:solidFill>
                  <a:schemeClr val="bg1"/>
                </a:solidFill>
              </a:rPr>
              <a:t>TRIMESTRE DEL 2015</a:t>
            </a:r>
            <a:endParaRPr lang="es-ES" sz="2400" dirty="0" smtClean="0"/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1345716" y="6319625"/>
            <a:ext cx="4997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400" b="1" u="none" dirty="0">
                <a:latin typeface="+mj-lt"/>
              </a:rPr>
              <a:t>Fuente: INEGI. Encuesta Nacional de Ocupación y Empleo (ENOE)</a:t>
            </a:r>
          </a:p>
        </p:txBody>
      </p:sp>
      <p:sp>
        <p:nvSpPr>
          <p:cNvPr id="52229" name="Rectangle 8"/>
          <p:cNvSpPr>
            <a:spLocks noChangeArrowheads="1"/>
          </p:cNvSpPr>
          <p:nvPr/>
        </p:nvSpPr>
        <p:spPr bwMode="auto">
          <a:xfrm>
            <a:off x="6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s-MX" dirty="0">
              <a:latin typeface="Constant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332044" y="1305848"/>
            <a:ext cx="4416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Constantia" pitchFamily="18" charset="0"/>
              </a:rPr>
              <a:t>(</a:t>
            </a:r>
            <a:r>
              <a:rPr lang="es-MX" b="1" dirty="0">
                <a:latin typeface="+mj-lt"/>
              </a:rPr>
              <a:t>PORCENTAJE DE LA POBLACIÓN OCUPADA)</a:t>
            </a:r>
            <a:r>
              <a:rPr lang="es-ES" dirty="0">
                <a:latin typeface="+mj-lt"/>
              </a:rPr>
              <a:t> </a:t>
            </a:r>
            <a:endParaRPr lang="es-MX" dirty="0">
              <a:latin typeface="+mj-lt"/>
            </a:endParaRPr>
          </a:p>
        </p:txBody>
      </p:sp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xmlns="" val="1475144820"/>
              </p:ext>
            </p:extLst>
          </p:nvPr>
        </p:nvGraphicFramePr>
        <p:xfrm>
          <a:off x="892410" y="1589770"/>
          <a:ext cx="7359179" cy="4422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040308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06011695"/>
              </p:ext>
            </p:extLst>
          </p:nvPr>
        </p:nvGraphicFramePr>
        <p:xfrm>
          <a:off x="377825" y="1736725"/>
          <a:ext cx="8575675" cy="4371975"/>
        </p:xfrm>
        <a:graphic>
          <a:graphicData uri="http://schemas.openxmlformats.org/presentationml/2006/ole">
            <p:oleObj spid="_x0000_s7617" name="Worksheet" r:id="rId3" imgW="8429637" imgH="4086331" progId="Excel.Sheet.8">
              <p:embed/>
            </p:oleObj>
          </a:graphicData>
        </a:graphic>
      </p:graphicFrame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ASEGURADOS PERMANENTES EN EL IMSS</a:t>
            </a:r>
            <a:endParaRPr lang="es-ES" sz="2800" b="1" dirty="0" smtClean="0">
              <a:solidFill>
                <a:schemeClr val="bg1"/>
              </a:solidFill>
            </a:endParaRP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693167" y="6345531"/>
            <a:ext cx="26018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400" b="1" u="none" dirty="0">
                <a:latin typeface="+mj-lt"/>
              </a:rPr>
              <a:t>Fuente: CNA con datos del </a:t>
            </a:r>
            <a:r>
              <a:rPr lang="es-MX" sz="1400" b="1" u="none" dirty="0" smtClean="0">
                <a:latin typeface="+mj-lt"/>
              </a:rPr>
              <a:t>IMSS.</a:t>
            </a:r>
            <a:endParaRPr lang="es-MX" sz="1400" b="1" u="none" dirty="0">
              <a:latin typeface="+mj-lt"/>
            </a:endParaRPr>
          </a:p>
        </p:txBody>
      </p:sp>
      <p:sp>
        <p:nvSpPr>
          <p:cNvPr id="53253" name="Line 7"/>
          <p:cNvSpPr>
            <a:spLocks noChangeShapeType="1"/>
          </p:cNvSpPr>
          <p:nvPr/>
        </p:nvSpPr>
        <p:spPr bwMode="auto">
          <a:xfrm flipV="1">
            <a:off x="3487544" y="2106057"/>
            <a:ext cx="5105008" cy="213690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>
              <a:latin typeface="Constant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383328" y="1367676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+mj-lt"/>
              </a:rPr>
              <a:t>(NÚMERO DE TRABAJADORES, </a:t>
            </a:r>
            <a:r>
              <a:rPr lang="es-MX" b="1" dirty="0" smtClean="0">
                <a:latin typeface="+mj-lt"/>
              </a:rPr>
              <a:t>DICIEMBRE DE 2015)</a:t>
            </a:r>
            <a:endParaRPr lang="es-MX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2198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4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 smtClean="0">
                <a:solidFill>
                  <a:schemeClr val="bg1"/>
                </a:solidFill>
                <a:effectLst/>
              </a:rPr>
              <a:t>TRABAJADORES EVENTUALES DEL CAMPO REGISTRADOS EN EL IMSS AL ULTIMO DÍA DE CADA MES</a:t>
            </a:r>
            <a:endParaRPr lang="es-ES" sz="24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86020" name="Text Box 9"/>
          <p:cNvSpPr txBox="1">
            <a:spLocks noChangeArrowheads="1"/>
          </p:cNvSpPr>
          <p:nvPr/>
        </p:nvSpPr>
        <p:spPr bwMode="auto">
          <a:xfrm>
            <a:off x="529242" y="6219666"/>
            <a:ext cx="35480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b="1" u="none" dirty="0">
                <a:solidFill>
                  <a:srgbClr val="000000"/>
                </a:solidFill>
                <a:latin typeface="+mj-lt"/>
              </a:rPr>
              <a:t>Fuente: IMSS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534440" y="1320721"/>
            <a:ext cx="2334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>
                <a:latin typeface="+mj-lt"/>
              </a:rPr>
              <a:t>(DICIEMBRE DEL 2015)</a:t>
            </a:r>
            <a:endParaRPr lang="es-MX" dirty="0">
              <a:latin typeface="+mj-lt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68587388"/>
              </p:ext>
            </p:extLst>
          </p:nvPr>
        </p:nvGraphicFramePr>
        <p:xfrm>
          <a:off x="88900" y="1690688"/>
          <a:ext cx="9018588" cy="4624387"/>
        </p:xfrm>
        <a:graphic>
          <a:graphicData uri="http://schemas.openxmlformats.org/presentationml/2006/ole">
            <p:oleObj spid="_x0000_s30140" name="Worksheet" r:id="rId3" imgW="7610388" imgH="3219442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32551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3200" b="1" i="0" dirty="0" smtClean="0"/>
              <a:t>4.- INDICADORES DE CONFIANZA Y </a:t>
            </a:r>
            <a:br>
              <a:rPr lang="es-MX" sz="3200" b="1" i="0" dirty="0" smtClean="0"/>
            </a:br>
            <a:r>
              <a:rPr lang="es-MX" sz="3200" b="1" i="0" dirty="0" smtClean="0"/>
              <a:t>CLIMA DE </a:t>
            </a:r>
            <a:r>
              <a:rPr lang="es-MX" sz="3600" b="1" i="0" dirty="0" smtClean="0"/>
              <a:t>NEGOCIOS</a:t>
            </a:r>
            <a:endParaRPr lang="es-ES" sz="3200" b="1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3428109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7"/>
            <a:ext cx="9144000" cy="899195"/>
          </a:xfrm>
          <a:prstGeom prst="rect">
            <a:avLst/>
          </a:prstGeom>
          <a:noFill/>
        </p:spPr>
        <p:txBody>
          <a:bodyPr rtlCol="0">
            <a:noAutofit/>
          </a:bodyPr>
          <a:lstStyle/>
          <a:p>
            <a:pPr>
              <a:defRPr/>
            </a:pPr>
            <a:r>
              <a:rPr lang="es-MX" sz="2400" b="1" dirty="0" smtClean="0">
                <a:solidFill>
                  <a:schemeClr val="bg1"/>
                </a:solidFill>
                <a:effectLst/>
              </a:rPr>
              <a:t>EVOLUCIÓN DEL ÍNDICE </a:t>
            </a:r>
            <a:r>
              <a:rPr lang="es-MX" sz="2400" b="1" dirty="0">
                <a:solidFill>
                  <a:schemeClr val="bg1"/>
                </a:solidFill>
                <a:effectLst/>
              </a:rPr>
              <a:t>DE CONFIANZA </a:t>
            </a:r>
            <a:r>
              <a:rPr lang="es-MX" sz="2400" b="1" dirty="0">
                <a:effectLst/>
              </a:rPr>
              <a:t/>
            </a:r>
            <a:br>
              <a:rPr lang="es-MX" sz="2400" b="1" dirty="0">
                <a:effectLst/>
              </a:rPr>
            </a:br>
            <a:r>
              <a:rPr lang="es-MX" sz="2400" b="1" dirty="0" smtClean="0">
                <a:solidFill>
                  <a:schemeClr val="bg1"/>
                </a:solidFill>
                <a:effectLst/>
              </a:rPr>
              <a:t>DEL CONSUMIDOR </a:t>
            </a:r>
            <a:r>
              <a:rPr lang="es-MX" sz="2400" b="1" dirty="0" smtClean="0">
                <a:effectLst/>
              </a:rPr>
              <a:t>A ENERO </a:t>
            </a:r>
            <a:r>
              <a:rPr lang="es-MX" sz="2400" b="1" dirty="0" smtClean="0">
                <a:solidFill>
                  <a:schemeClr val="bg1"/>
                </a:solidFill>
                <a:effectLst/>
              </a:rPr>
              <a:t>DEL 2016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619725" y="1366597"/>
            <a:ext cx="19045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(ENERO </a:t>
            </a: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</a:t>
            </a:r>
            <a:r>
              <a:rPr kumimoji="0" lang="es-MX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2003 = 100)</a:t>
            </a:r>
          </a:p>
        </p:txBody>
      </p:sp>
      <p:graphicFrame>
        <p:nvGraphicFramePr>
          <p:cNvPr id="7" name="Gráfico 6"/>
          <p:cNvGraphicFramePr/>
          <p:nvPr>
            <p:extLst/>
          </p:nvPr>
        </p:nvGraphicFramePr>
        <p:xfrm>
          <a:off x="510988" y="1723138"/>
          <a:ext cx="833717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08724" y="6172201"/>
            <a:ext cx="58749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622300" marR="0" lvl="0" indent="-622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	</a:t>
            </a:r>
            <a:r>
              <a:rPr kumimoji="0" lang="es-MX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INEGI </a:t>
            </a: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y Banco de México. </a:t>
            </a:r>
            <a:endParaRPr kumimoji="0" lang="es-MX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  <a:p>
            <a:pPr marL="622300" marR="0" lvl="0" indent="-622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	</a:t>
            </a:r>
            <a:r>
              <a:rPr kumimoji="0" lang="es-MX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Encuesta </a:t>
            </a: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Nacional sobre Confianza del Consumidor</a:t>
            </a:r>
            <a:r>
              <a:rPr kumimoji="0" lang="es-MX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.  (BIE)</a:t>
            </a:r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3996867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4" name="Gráfico 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659" y="1680605"/>
            <a:ext cx="8908155" cy="450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000" b="1" dirty="0" smtClean="0">
                <a:solidFill>
                  <a:schemeClr val="bg1"/>
                </a:solidFill>
                <a:effectLst/>
              </a:rPr>
              <a:t>INGRESOS POR SUMINISTRO DE BIENES Y SERVICIOS DE EMPRESAS COMERCIALES AL POR MAYOR A </a:t>
            </a:r>
            <a:r>
              <a:rPr lang="es-MX" sz="2000" b="1" dirty="0" smtClean="0">
                <a:effectLst/>
              </a:rPr>
              <a:t>NOVIEMBRE </a:t>
            </a:r>
            <a:r>
              <a:rPr lang="es-MX" sz="2000" b="1" dirty="0" smtClean="0">
                <a:solidFill>
                  <a:schemeClr val="bg1"/>
                </a:solidFill>
                <a:effectLst/>
              </a:rPr>
              <a:t>DEL 2015</a:t>
            </a:r>
            <a:endParaRPr lang="es-ES" sz="20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56324" name="Line 6"/>
          <p:cNvSpPr>
            <a:spLocks noChangeShapeType="1"/>
          </p:cNvSpPr>
          <p:nvPr/>
        </p:nvSpPr>
        <p:spPr bwMode="auto">
          <a:xfrm flipV="1">
            <a:off x="605720" y="2378298"/>
            <a:ext cx="3770337" cy="97823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56325" name="5 CuadroTexto"/>
          <p:cNvSpPr txBox="1">
            <a:spLocks noChangeArrowheads="1"/>
          </p:cNvSpPr>
          <p:nvPr/>
        </p:nvSpPr>
        <p:spPr bwMode="auto">
          <a:xfrm>
            <a:off x="279912" y="6317531"/>
            <a:ext cx="42868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INEGI.- Encuesta Mensual </a:t>
            </a:r>
            <a:r>
              <a:rPr kumimoji="0" lang="es-MX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sobre Empresas Comerciales.</a:t>
            </a:r>
            <a:endParaRPr kumimoji="0" lang="es-MX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56327" name="Line 6"/>
          <p:cNvSpPr>
            <a:spLocks noChangeShapeType="1"/>
          </p:cNvSpPr>
          <p:nvPr/>
        </p:nvSpPr>
        <p:spPr bwMode="auto">
          <a:xfrm>
            <a:off x="4566791" y="2391433"/>
            <a:ext cx="1240972" cy="680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423712" y="1196752"/>
            <a:ext cx="2511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(ÍNDICE BASE </a:t>
            </a:r>
            <a:r>
              <a:rPr kumimoji="0" lang="es-MX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2008=100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V="1">
            <a:off x="6053114" y="2275113"/>
            <a:ext cx="2633685" cy="7837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007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Gráfico 4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912" y="1566084"/>
            <a:ext cx="8966936" cy="474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000" b="1" dirty="0" smtClean="0">
                <a:solidFill>
                  <a:schemeClr val="bg1"/>
                </a:solidFill>
              </a:rPr>
              <a:t>INGRESOS POR SUMINISTRO  DE BIENES Y SERVICIOS DE EMPRESAS COMERCIALES AL POR MENOR A NOVIEMBRE DEL 2015</a:t>
            </a:r>
            <a:endParaRPr lang="es-ES" sz="2000" b="1" dirty="0" smtClean="0">
              <a:solidFill>
                <a:schemeClr val="bg1"/>
              </a:solidFill>
            </a:endParaRPr>
          </a:p>
        </p:txBody>
      </p:sp>
      <p:sp>
        <p:nvSpPr>
          <p:cNvPr id="57348" name="Line 6"/>
          <p:cNvSpPr>
            <a:spLocks noChangeShapeType="1"/>
          </p:cNvSpPr>
          <p:nvPr/>
        </p:nvSpPr>
        <p:spPr bwMode="auto">
          <a:xfrm flipV="1">
            <a:off x="581968" y="1844824"/>
            <a:ext cx="8064896" cy="158417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57350" name="5 CuadroTexto"/>
          <p:cNvSpPr txBox="1">
            <a:spLocks noChangeArrowheads="1"/>
          </p:cNvSpPr>
          <p:nvPr/>
        </p:nvSpPr>
        <p:spPr bwMode="auto">
          <a:xfrm>
            <a:off x="77912" y="6407909"/>
            <a:ext cx="42981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INEGI.- Encuesta Mensual </a:t>
            </a:r>
            <a:r>
              <a:rPr kumimoji="0" lang="es-MX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Sobre Empresas Comerciales.</a:t>
            </a:r>
            <a:endParaRPr kumimoji="0" lang="es-MX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318275" y="1196752"/>
            <a:ext cx="2511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(ÍNDICE BASE </a:t>
            </a:r>
            <a:r>
              <a:rPr kumimoji="0" lang="es-MX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2008=100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8283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</a:rPr>
              <a:t>RIESGO PAÍS </a:t>
            </a:r>
            <a:br>
              <a:rPr lang="es-MX" sz="2400" b="1" dirty="0">
                <a:solidFill>
                  <a:schemeClr val="bg1"/>
                </a:solidFill>
              </a:rPr>
            </a:br>
            <a:r>
              <a:rPr lang="es-MX" sz="2400" b="1" dirty="0">
                <a:solidFill>
                  <a:schemeClr val="bg1"/>
                </a:solidFill>
              </a:rPr>
              <a:t>(PUNTOS BASE; AL </a:t>
            </a:r>
            <a:r>
              <a:rPr lang="es-MX" sz="2400" b="1" dirty="0" smtClean="0">
                <a:solidFill>
                  <a:schemeClr val="bg1"/>
                </a:solidFill>
              </a:rPr>
              <a:t>29 DE </a:t>
            </a:r>
            <a:r>
              <a:rPr lang="es-MX" sz="2400" b="1" dirty="0" smtClean="0"/>
              <a:t>ENERO </a:t>
            </a:r>
            <a:r>
              <a:rPr lang="es-MX" sz="2400" b="1" dirty="0" smtClean="0">
                <a:solidFill>
                  <a:schemeClr val="bg1"/>
                </a:solidFill>
              </a:rPr>
              <a:t>DEL 2016)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1023288" y="6244808"/>
            <a:ext cx="33865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b="1" u="none" dirty="0">
                <a:solidFill>
                  <a:prstClr val="black"/>
                </a:solidFill>
                <a:latin typeface="+mj-lt"/>
              </a:rPr>
              <a:t>Fuente: SHCP con datos de JP Morgan</a:t>
            </a:r>
            <a:endParaRPr lang="es-ES" b="1" u="none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658991" y="1482124"/>
            <a:ext cx="36529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400" b="1" dirty="0" smtClean="0"/>
              <a:t>EMBI + de JP Morgan, puntos  base, 2013-2015</a:t>
            </a:r>
            <a:endParaRPr lang="es-MX" sz="14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137" y="1823738"/>
            <a:ext cx="8612437" cy="442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2927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ltGray">
          <a:xfrm>
            <a:off x="101472" y="5634701"/>
            <a:ext cx="904252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s-ES_tradnl" sz="1600" b="1" u="sng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Nota: </a:t>
            </a:r>
            <a:r>
              <a:rPr lang="es-ES_tradnl" sz="1600" b="1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La inflación subyacente se obtiene eliminando del cálculo del INPC los bienes y servicios cuyos precios son más volátiles, o bien que su proceso de determinación no responde a condiciones de mercado. Así, los grupos que se excluyen en el indicador subyacente son los siguientes: Agropecuarios, energéticos y tarifas autorizadas por distintos órdenes de gobierno</a:t>
            </a:r>
            <a:r>
              <a:rPr lang="es-ES_tradnl" sz="16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es-ES_tradnl" sz="4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i="0" dirty="0"/>
              <a:t>5. </a:t>
            </a:r>
            <a:r>
              <a:rPr lang="es-MX" sz="4000" i="0" dirty="0"/>
              <a:t>EVOLUCIÓN DE LA INFLACIÓN </a:t>
            </a:r>
            <a:br>
              <a:rPr lang="es-MX" sz="4000" i="0" dirty="0"/>
            </a:br>
            <a:endParaRPr lang="es-MX" sz="4000" i="0" dirty="0"/>
          </a:p>
        </p:txBody>
      </p:sp>
    </p:spTree>
    <p:extLst>
      <p:ext uri="{BB962C8B-B14F-4D97-AF65-F5344CB8AC3E}">
        <p14:creationId xmlns:p14="http://schemas.microsoft.com/office/powerpoint/2010/main" xmlns="" val="3955473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400" b="1" dirty="0">
                <a:solidFill>
                  <a:schemeClr val="bg1"/>
                </a:solidFill>
                <a:effectLst/>
              </a:rPr>
              <a:t>INFLACIÓN GENERAL Y SUBYACENTE </a:t>
            </a:r>
            <a:br>
              <a:rPr lang="es-MX" sz="2400" b="1" dirty="0">
                <a:solidFill>
                  <a:schemeClr val="bg1"/>
                </a:solidFill>
                <a:effectLst/>
              </a:rPr>
            </a:br>
            <a:r>
              <a:rPr lang="es-MX" sz="2400" b="1" dirty="0">
                <a:solidFill>
                  <a:schemeClr val="bg1"/>
                </a:solidFill>
                <a:effectLst/>
              </a:rPr>
              <a:t>(% VARIACIÓN ANUAL; </a:t>
            </a:r>
            <a:r>
              <a:rPr lang="es-MX" sz="2400" b="1" dirty="0" smtClean="0">
                <a:solidFill>
                  <a:schemeClr val="bg1"/>
                </a:solidFill>
                <a:effectLst/>
              </a:rPr>
              <a:t>ENERO 2010  A </a:t>
            </a:r>
            <a:r>
              <a:rPr lang="es-MX" sz="2400" b="1" dirty="0" smtClean="0">
                <a:effectLst/>
              </a:rPr>
              <a:t>ENERO </a:t>
            </a:r>
            <a:r>
              <a:rPr lang="es-MX" sz="2400" b="1" dirty="0" smtClean="0">
                <a:solidFill>
                  <a:schemeClr val="bg1"/>
                </a:solidFill>
                <a:effectLst/>
              </a:rPr>
              <a:t>DEL 2016)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59396" name="Rectangle 3"/>
          <p:cNvSpPr>
            <a:spLocks noChangeArrowheads="1"/>
          </p:cNvSpPr>
          <p:nvPr/>
        </p:nvSpPr>
        <p:spPr bwMode="auto">
          <a:xfrm>
            <a:off x="3460841" y="6018968"/>
            <a:ext cx="269977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CNA, con base en información de INEGI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/>
          </p:nvPr>
        </p:nvGraphicFramePr>
        <p:xfrm>
          <a:off x="77788" y="1549400"/>
          <a:ext cx="8972550" cy="4427538"/>
        </p:xfrm>
        <a:graphic>
          <a:graphicData uri="http://schemas.openxmlformats.org/presentationml/2006/ole">
            <p:oleObj spid="_x0000_s276482" name="Worksheet" r:id="rId3" imgW="7924698" imgH="2924195" progId="Excel.Shee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43325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629" y="1589466"/>
            <a:ext cx="8914348" cy="3665580"/>
          </a:xfrm>
          <a:prstGeom prst="rect">
            <a:avLst/>
          </a:prstGeom>
        </p:spPr>
      </p:pic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1" y="181526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INPC, SUBYACENTE Y NO SUBYACENTE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97274" y="1238973"/>
            <a:ext cx="87451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Variación porcentual en </a:t>
            </a:r>
            <a:r>
              <a:rPr kumimoji="0" lang="es-ES_tradnl" sz="18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ENERO</a:t>
            </a:r>
            <a:r>
              <a:rPr kumimoji="0" lang="es-ES_tradnl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</a:t>
            </a: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los años que se indican</a:t>
            </a:r>
            <a:endParaRPr kumimoji="0" lang="es-ES_tradnl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33067" y="6517578"/>
            <a:ext cx="10480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 </a:t>
            </a: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INEGI</a:t>
            </a:r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31468" y="5364453"/>
            <a:ext cx="78778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1/	</a:t>
            </a:r>
            <a:r>
              <a: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incidencia se refiere a la contribución en puntos porcentuales de cada componente del INPC en la inflación general. Ésta se calcula utilizando los ponderadores de cada subíndice, así como los precios relativos y sus respectivas variaciones. En ciertos casos, la suma de los componentes de algún grupo de subíndices puede tener alguna discrepancia por efectos de redondeo.</a:t>
            </a:r>
            <a:endParaRPr kumimoji="0" lang="es-MX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2/	</a:t>
            </a:r>
            <a:r>
              <a: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Incluye alimentos procesados, bebidas y tabaco, no incluye productos agropecuarios.</a:t>
            </a:r>
            <a:endParaRPr kumimoji="0" lang="es-MX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3/	</a:t>
            </a:r>
            <a:r>
              <a: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Este </a:t>
            </a:r>
            <a:r>
              <a:rPr kumimoji="0" lang="es-ES_tradnl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subíndice </a:t>
            </a:r>
            <a:r>
              <a: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incluye vivienda propia, renta de vivienda, servicio doméstico y otros servicios para el hogar.</a:t>
            </a:r>
            <a:endParaRPr kumimoji="0" lang="es-MX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4/	</a:t>
            </a:r>
            <a:r>
              <a: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Incluye </a:t>
            </a:r>
            <a:r>
              <a:rPr kumimoji="0" lang="es-ES_tradnl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loncherías, fondas y taquerías, restaurantes y similares, servicio telefónico local fijo, servicio de telefonía móvil, consulta médica, servicios turísticos en paquete, entre otro</a:t>
            </a:r>
            <a:r>
              <a: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s-MX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4505" y="2602523"/>
            <a:ext cx="9129495" cy="2213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075" y="4016850"/>
            <a:ext cx="9129925" cy="6212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24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ltGray">
          <a:xfrm>
            <a:off x="35496" y="1546339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INPC, SUBYACENTE </a:t>
            </a:r>
            <a:endParaRPr kumimoji="0" lang="es-MX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graphicFrame>
        <p:nvGraphicFramePr>
          <p:cNvPr id="8" name="Gráfico 7"/>
          <p:cNvGraphicFramePr/>
          <p:nvPr>
            <p:extLst/>
          </p:nvPr>
        </p:nvGraphicFramePr>
        <p:xfrm>
          <a:off x="35496" y="2966415"/>
          <a:ext cx="4536504" cy="2416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1888665" y="2583267"/>
            <a:ext cx="143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MENSUAL</a:t>
            </a:r>
            <a:endParaRPr kumimoji="0" lang="es-MX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3" name="Gráfico 12"/>
          <p:cNvGraphicFramePr/>
          <p:nvPr>
            <p:extLst/>
          </p:nvPr>
        </p:nvGraphicFramePr>
        <p:xfrm>
          <a:off x="4572000" y="3022585"/>
          <a:ext cx="4572000" cy="2504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6588223" y="2629408"/>
            <a:ext cx="1183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ANUAL</a:t>
            </a:r>
            <a:endParaRPr kumimoji="0" lang="es-MX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8319"/>
            <a:ext cx="9144000" cy="931419"/>
          </a:xfrm>
        </p:spPr>
        <p:txBody>
          <a:bodyPr>
            <a:noAutofit/>
          </a:bodyPr>
          <a:lstStyle/>
          <a:p>
            <a:pPr algn="just"/>
            <a:r>
              <a:rPr lang="es-MX" sz="2800" b="1" dirty="0" smtClean="0">
                <a:effectLst/>
              </a:rPr>
              <a:t>INFLACIÓN MENSUAL Y ANUALIZADA EN ALIMENTOS, BEBIDAS Y TABACO: VARIACIÓN E INCIDENCIA</a:t>
            </a:r>
            <a:endParaRPr lang="es-MX" sz="2800" dirty="0"/>
          </a:p>
        </p:txBody>
      </p:sp>
      <p:sp>
        <p:nvSpPr>
          <p:cNvPr id="14" name="Rectángulo 13"/>
          <p:cNvSpPr/>
          <p:nvPr/>
        </p:nvSpPr>
        <p:spPr>
          <a:xfrm>
            <a:off x="1008528" y="2127653"/>
            <a:ext cx="7107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Variación porcentual en </a:t>
            </a:r>
            <a:r>
              <a:rPr kumimoji="0" lang="es-ES_tradnl" sz="18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ENERO</a:t>
            </a:r>
            <a:r>
              <a:rPr kumimoji="0" lang="es-ES_tradnl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los años que se indican</a:t>
            </a:r>
            <a:endParaRPr kumimoji="0" lang="es-ES_tradnl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224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ltGray">
          <a:xfrm>
            <a:off x="1976691" y="1514780"/>
            <a:ext cx="52088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INPC, </a:t>
            </a: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NO SUBYACENTE </a:t>
            </a:r>
            <a:endParaRPr kumimoji="0" lang="es-MX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graphicFrame>
        <p:nvGraphicFramePr>
          <p:cNvPr id="11" name="Gráfico 10"/>
          <p:cNvGraphicFramePr/>
          <p:nvPr>
            <p:extLst/>
          </p:nvPr>
        </p:nvGraphicFramePr>
        <p:xfrm>
          <a:off x="144017" y="2954667"/>
          <a:ext cx="4427983" cy="2997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1115616" y="261906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MENSUAL</a:t>
            </a:r>
            <a:endParaRPr kumimoji="0" lang="es-MX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4" name="Gráfico 13"/>
          <p:cNvGraphicFramePr/>
          <p:nvPr>
            <p:extLst/>
          </p:nvPr>
        </p:nvGraphicFramePr>
        <p:xfrm>
          <a:off x="4572000" y="2954667"/>
          <a:ext cx="4555543" cy="2997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5131099" y="2691955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ANUAL</a:t>
            </a:r>
            <a:endParaRPr kumimoji="0" lang="es-MX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5207"/>
            <a:ext cx="9144000" cy="908322"/>
          </a:xfrm>
        </p:spPr>
        <p:txBody>
          <a:bodyPr>
            <a:noAutofit/>
          </a:bodyPr>
          <a:lstStyle/>
          <a:p>
            <a:pPr algn="just"/>
            <a:r>
              <a:rPr lang="es-MX" sz="2800" b="1" dirty="0" smtClean="0">
                <a:effectLst/>
              </a:rPr>
              <a:t>INFLACIÓN MENSUAL Y ANUALIZADA DE LOS PRODUCTOS AGROPECUARIOS: VARIACIÓN E INCIDENCIA</a:t>
            </a:r>
            <a:endParaRPr lang="es-MX" sz="2800" dirty="0"/>
          </a:p>
        </p:txBody>
      </p:sp>
      <p:sp>
        <p:nvSpPr>
          <p:cNvPr id="13" name="Rectángulo 12"/>
          <p:cNvSpPr/>
          <p:nvPr/>
        </p:nvSpPr>
        <p:spPr>
          <a:xfrm>
            <a:off x="1277471" y="2127653"/>
            <a:ext cx="65826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Variación porcentual en </a:t>
            </a:r>
            <a:r>
              <a:rPr kumimoji="0" lang="es-ES_tradnl" sz="18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ENERO</a:t>
            </a:r>
            <a:r>
              <a:rPr kumimoji="0" lang="es-ES_tradnl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los años que se indican</a:t>
            </a:r>
            <a:endParaRPr kumimoji="0" lang="es-ES_tradnl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814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6" name="Gráfico 1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86" y="1976340"/>
            <a:ext cx="7584628" cy="431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557808" y="1467326"/>
            <a:ext cx="8028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VARIACIÓN PORCENTUAL EN  </a:t>
            </a:r>
            <a:r>
              <a:rPr kumimoji="0" lang="es-ES_tradnl" sz="18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ENERO</a:t>
            </a:r>
            <a:r>
              <a:rPr kumimoji="0" lang="es-ES_tradnl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LOS AÑOS QUE SE INDICAN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 dirty="0">
                <a:solidFill>
                  <a:prstClr val="white"/>
                </a:solidFill>
                <a:effectLst/>
                <a:ea typeface="Times New Roman" pitchFamily="18" charset="0"/>
                <a:cs typeface="Arial" pitchFamily="34" charset="0"/>
              </a:rPr>
              <a:t>ÍNDICE NACIONAL DE PRECIOS AL </a:t>
            </a:r>
            <a:r>
              <a:rPr lang="es-ES_tradnl" sz="2400" b="1" dirty="0" smtClean="0">
                <a:solidFill>
                  <a:prstClr val="white"/>
                </a:solidFill>
                <a:effectLst/>
                <a:ea typeface="Times New Roman" pitchFamily="18" charset="0"/>
                <a:cs typeface="Arial" pitchFamily="34" charset="0"/>
              </a:rPr>
              <a:t>CONSUMIDOR</a:t>
            </a:r>
            <a:endParaRPr lang="es-MX" sz="2400" b="1" dirty="0">
              <a:solidFill>
                <a:prstClr val="white"/>
              </a:solidFill>
              <a:effectLst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49263" y="6385309"/>
            <a:ext cx="1092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 INEGI</a:t>
            </a:r>
          </a:p>
        </p:txBody>
      </p:sp>
      <p:sp>
        <p:nvSpPr>
          <p:cNvPr id="8" name="7 Elipse"/>
          <p:cNvSpPr/>
          <p:nvPr/>
        </p:nvSpPr>
        <p:spPr>
          <a:xfrm>
            <a:off x="7524466" y="3859306"/>
            <a:ext cx="571048" cy="5465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831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067" y="1714355"/>
            <a:ext cx="9044849" cy="2753239"/>
          </a:xfrm>
          <a:prstGeom prst="rect">
            <a:avLst/>
          </a:prstGeom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490255" y="217774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ltGray">
          <a:xfrm>
            <a:off x="35496" y="-7058"/>
            <a:ext cx="91085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ÍNDICE NACIONAL DE PRECIOS AL CONSUMIDOR:</a:t>
            </a: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GENÉRICOS CON MAYORES INCIDENCIAS</a:t>
            </a: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57204" y="4570146"/>
            <a:ext cx="878497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5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1/	</a:t>
            </a:r>
            <a:r>
              <a:rPr kumimoji="0" lang="es-ES_trad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incidencia se refiere a la contribución en puntos porcentuales de cada componente del INPC a la inflación general. Ésta se calcula utilizando los ponderadores de cada subíndice, así como los precios relativos y sus respectivas variaciones.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2428143" y="1372474"/>
            <a:ext cx="4176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ENERO</a:t>
            </a:r>
            <a:r>
              <a:rPr kumimoji="0" lang="es-MX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2016</a:t>
            </a:r>
            <a:endParaRPr kumimoji="0" lang="es-MX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549569" y="5003570"/>
            <a:ext cx="94448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 INEGI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33051" y="2162002"/>
            <a:ext cx="4347551" cy="2269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16 Rectángulo"/>
          <p:cNvSpPr/>
          <p:nvPr/>
        </p:nvSpPr>
        <p:spPr>
          <a:xfrm>
            <a:off x="33051" y="2626937"/>
            <a:ext cx="4347551" cy="6524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16 Rectángulo"/>
          <p:cNvSpPr/>
          <p:nvPr/>
        </p:nvSpPr>
        <p:spPr>
          <a:xfrm>
            <a:off x="4605051" y="3290388"/>
            <a:ext cx="4472848" cy="2570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16 Rectángulo"/>
          <p:cNvSpPr/>
          <p:nvPr/>
        </p:nvSpPr>
        <p:spPr>
          <a:xfrm>
            <a:off x="4603213" y="3949567"/>
            <a:ext cx="4472848" cy="4882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163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159" y="1821154"/>
            <a:ext cx="9079958" cy="3893486"/>
          </a:xfrm>
          <a:prstGeom prst="rect">
            <a:avLst/>
          </a:prstGeom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536702" y="321131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574320" y="1501534"/>
            <a:ext cx="3921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4700" algn="l"/>
              </a:tabLst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Variaciones porcentuales; </a:t>
            </a:r>
            <a:r>
              <a:rPr kumimoji="0" lang="es-ES_tradnl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8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ENERO</a:t>
            </a:r>
            <a:r>
              <a:rPr kumimoji="0" lang="es-ES_tradnl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2016</a:t>
            </a:r>
            <a:endParaRPr kumimoji="0" lang="es-ES_tradnl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94408" y="5687288"/>
            <a:ext cx="7056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1/ 	Incluye productos y servicios de cuidado personal, relojes, maletas, seguro de automóvil, servicios funerarios y profesionales entre otros.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774700" algn="l"/>
              </a:tabLst>
            </a:pPr>
            <a:r>
              <a:rPr lang="es-ES_tradnl" sz="2000" b="1" dirty="0">
                <a:solidFill>
                  <a:prstClr val="white"/>
                </a:solidFill>
                <a:ea typeface="Times New Roman" pitchFamily="18" charset="0"/>
                <a:cs typeface="Arial" pitchFamily="34" charset="0"/>
              </a:rPr>
              <a:t>ÍNDICE NACIONAL DE PRECIOS AL CONSUMIDOR:</a:t>
            </a:r>
            <a:endParaRPr lang="es-MX" sz="2000" b="1" dirty="0">
              <a:solidFill>
                <a:prstClr val="white"/>
              </a:solidFill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774700" algn="l"/>
              </a:tabLst>
            </a:pPr>
            <a:r>
              <a:rPr lang="es-ES_tradnl" sz="2000" b="1" dirty="0">
                <a:solidFill>
                  <a:prstClr val="white"/>
                </a:solidFill>
                <a:ea typeface="Times New Roman" pitchFamily="18" charset="0"/>
                <a:cs typeface="Arial" pitchFamily="34" charset="0"/>
              </a:rPr>
              <a:t>CLASIFICACIÓN DEL CONSUMO INDIVIDUAL POR FINALIDADES </a:t>
            </a:r>
            <a:endParaRPr lang="es-MX" sz="20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6 CuadroTexto"/>
          <p:cNvSpPr txBox="1"/>
          <p:nvPr/>
        </p:nvSpPr>
        <p:spPr>
          <a:xfrm>
            <a:off x="856002" y="6423917"/>
            <a:ext cx="1080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INEGI.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0" y="2837552"/>
            <a:ext cx="9144000" cy="5115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847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/>
          <p:cNvSpPr>
            <a:spLocks noGrp="1" noChangeArrowheads="1"/>
          </p:cNvSpPr>
          <p:nvPr>
            <p:ph type="ctrTitle"/>
          </p:nvPr>
        </p:nvSpPr>
        <p:spPr bwMode="ltGray">
          <a:xfrm>
            <a:off x="0" y="4326569"/>
            <a:ext cx="9144000" cy="1470025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3200" b="1" i="0" dirty="0" smtClean="0"/>
              <a:t>6.- EXPECTATIVAS PARA </a:t>
            </a:r>
            <a:br>
              <a:rPr lang="es-MX" sz="3200" b="1" i="0" dirty="0" smtClean="0"/>
            </a:br>
            <a:r>
              <a:rPr lang="es-MX" sz="3200" b="1" i="0" dirty="0" smtClean="0"/>
              <a:t>EL 2015-2016</a:t>
            </a:r>
            <a:endParaRPr lang="es-ES" sz="3200" b="1" i="0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ltGray">
          <a:xfrm>
            <a:off x="0" y="5617673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1600" u="sng" dirty="0" smtClean="0">
                <a:latin typeface="+mj-lt"/>
              </a:rPr>
              <a:t>Nota: </a:t>
            </a:r>
            <a:r>
              <a:rPr lang="es-ES" sz="1600" dirty="0" smtClean="0">
                <a:latin typeface="+mj-lt"/>
              </a:rPr>
              <a:t>La mediana representa el valor de la variable de posición central en un conjunto de datos ordenados. De acuerdo con esta definición el conjunto de datos menores o iguales que la mediana representarán el 50% de los datos, y los que sean mayores que la mediana representarán el otro 50% del total de datos de la muestra. Su cálculo no se ve afectado por valores extremos.</a:t>
            </a:r>
            <a:endParaRPr kumimoji="0" lang="es-ES_tradnl" sz="440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4493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EXPECTATIVAS DE LOS ESPECIALISTAS SOBRE LOS PRINCIPALES INDICADORES DE LA ECONOMÍA</a:t>
            </a:r>
            <a:endParaRPr lang="es-ES" sz="2000" b="1" dirty="0" smtClean="0">
              <a:solidFill>
                <a:schemeClr val="bg1"/>
              </a:solidFill>
            </a:endParaRPr>
          </a:p>
        </p:txBody>
      </p:sp>
      <p:sp>
        <p:nvSpPr>
          <p:cNvPr id="61444" name="Rectangle 2"/>
          <p:cNvSpPr>
            <a:spLocks noChangeArrowheads="1"/>
          </p:cNvSpPr>
          <p:nvPr/>
        </p:nvSpPr>
        <p:spPr bwMode="auto">
          <a:xfrm>
            <a:off x="1753646" y="6183933"/>
            <a:ext cx="5636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538163" indent="-538163" algn="ctr"/>
            <a:r>
              <a:rPr lang="es-ES_tradnl" sz="1200" b="1" u="none" dirty="0">
                <a:latin typeface="+mj-lt"/>
              </a:rPr>
              <a:t>Fuente: Banco de México, </a:t>
            </a:r>
            <a:r>
              <a:rPr lang="es-MX" sz="1200" b="1" u="none" dirty="0">
                <a:latin typeface="+mj-lt"/>
              </a:rPr>
              <a:t>Encuesta sobre las expectativas de los especialistas en economía del sector </a:t>
            </a:r>
            <a:r>
              <a:rPr lang="es-MX" sz="1200" b="1" u="none" dirty="0" smtClean="0">
                <a:latin typeface="+mj-lt"/>
              </a:rPr>
              <a:t>privado: </a:t>
            </a:r>
            <a:r>
              <a:rPr lang="es-MX" sz="1200" b="1" dirty="0" smtClean="0">
                <a:latin typeface="+mj-lt"/>
              </a:rPr>
              <a:t>enero </a:t>
            </a:r>
            <a:r>
              <a:rPr lang="es-MX" sz="1200" b="1" u="none" dirty="0" smtClean="0">
                <a:latin typeface="+mj-lt"/>
              </a:rPr>
              <a:t>del 2016</a:t>
            </a:r>
            <a:r>
              <a:rPr lang="es-ES_tradnl" sz="1200" b="1" u="none" dirty="0" smtClean="0">
                <a:latin typeface="+mj-lt"/>
              </a:rPr>
              <a:t>.</a:t>
            </a:r>
            <a:endParaRPr lang="es-ES_tradnl" sz="1200" b="1" u="none" dirty="0">
              <a:latin typeface="+mj-lt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690315" y="1196752"/>
            <a:ext cx="1751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>
                <a:latin typeface="+mj-lt"/>
              </a:rPr>
              <a:t>(Enero del 2016)</a:t>
            </a:r>
            <a:endParaRPr lang="es-MX" dirty="0">
              <a:latin typeface="+mj-lt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8121" y="1566084"/>
            <a:ext cx="5055574" cy="457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6853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EXPECTATIVA DE VARIACIÓN ANUAL EN EL </a:t>
            </a:r>
            <a:br>
              <a:rPr lang="es-MX" sz="2800" b="1" dirty="0" smtClean="0">
                <a:solidFill>
                  <a:schemeClr val="bg1"/>
                </a:solidFill>
              </a:rPr>
            </a:br>
            <a:r>
              <a:rPr lang="es-MX" sz="2800" b="1" dirty="0" smtClean="0">
                <a:solidFill>
                  <a:schemeClr val="bg1"/>
                </a:solidFill>
              </a:rPr>
              <a:t>NUMERO DE TRABAJADORES ASEGURADOS EN EL IMSS</a:t>
            </a:r>
            <a:endParaRPr lang="es-ES" sz="2000" b="1" dirty="0" smtClean="0"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855434" y="1624153"/>
            <a:ext cx="1751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>
                <a:latin typeface="+mj-lt"/>
              </a:rPr>
              <a:t>(Enero del 2016)</a:t>
            </a:r>
            <a:endParaRPr lang="es-MX" dirty="0">
              <a:latin typeface="+mj-lt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364734" y="5057258"/>
            <a:ext cx="67325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ES_tradnl" sz="1400" b="1" u="none" dirty="0">
                <a:latin typeface="+mj-lt"/>
              </a:rPr>
              <a:t>Fuente: Banco de México, </a:t>
            </a:r>
            <a:r>
              <a:rPr lang="es-MX" sz="1400" b="1" u="none" dirty="0">
                <a:latin typeface="+mj-lt"/>
              </a:rPr>
              <a:t>Encuesta sobre las expectativas de los especialistas en economía del sector </a:t>
            </a:r>
            <a:r>
              <a:rPr lang="es-MX" sz="1400" b="1" u="none" dirty="0" smtClean="0">
                <a:latin typeface="+mj-lt"/>
              </a:rPr>
              <a:t>privado: e</a:t>
            </a:r>
            <a:r>
              <a:rPr lang="es-MX" sz="1400" b="1" dirty="0" smtClean="0">
                <a:latin typeface="+mj-lt"/>
              </a:rPr>
              <a:t>nero </a:t>
            </a:r>
            <a:r>
              <a:rPr lang="es-MX" sz="1400" b="1" u="none" dirty="0" smtClean="0">
                <a:latin typeface="+mj-lt"/>
              </a:rPr>
              <a:t>del 2016</a:t>
            </a:r>
            <a:r>
              <a:rPr lang="es-ES_tradnl" sz="1400" b="1" u="none" dirty="0" smtClean="0">
                <a:latin typeface="+mj-lt"/>
              </a:rPr>
              <a:t>.</a:t>
            </a:r>
            <a:endParaRPr lang="es-ES_tradnl" sz="1400" b="1" u="none" dirty="0">
              <a:latin typeface="+mj-lt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258" y="2330072"/>
            <a:ext cx="8495483" cy="239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8024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-1" y="-120261"/>
            <a:ext cx="9144000" cy="1181547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EXPECTATIVAS DE LA TASA DE </a:t>
            </a:r>
            <a:br>
              <a:rPr lang="es-MX" sz="2800" b="1" dirty="0" smtClean="0">
                <a:solidFill>
                  <a:schemeClr val="bg1"/>
                </a:solidFill>
              </a:rPr>
            </a:br>
            <a:r>
              <a:rPr lang="es-MX" sz="2800" b="1" dirty="0" smtClean="0">
                <a:solidFill>
                  <a:schemeClr val="bg1"/>
                </a:solidFill>
              </a:rPr>
              <a:t>DESOCUPACIÓN NACIONAL</a:t>
            </a:r>
            <a:endParaRPr lang="es-ES" sz="2000" b="1" dirty="0" smtClean="0"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863050" y="1597914"/>
            <a:ext cx="1751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>
                <a:latin typeface="+mj-lt"/>
              </a:rPr>
              <a:t>(Enero del 2016)</a:t>
            </a:r>
            <a:endParaRPr lang="es-MX" dirty="0">
              <a:latin typeface="+mj-lt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205708" y="5135783"/>
            <a:ext cx="6732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s-ES_tradnl" sz="1200" b="1" u="none" dirty="0">
                <a:latin typeface="+mj-lt"/>
              </a:rPr>
              <a:t>Fuente: Banco de México, </a:t>
            </a:r>
            <a:r>
              <a:rPr lang="es-MX" sz="1200" b="1" u="none" dirty="0">
                <a:latin typeface="+mj-lt"/>
              </a:rPr>
              <a:t>Encuesta sobre las expectativas de los especialistas en economía del sector privado: </a:t>
            </a:r>
            <a:r>
              <a:rPr lang="es-MX" sz="1200" b="1" u="none" dirty="0" smtClean="0">
                <a:latin typeface="+mj-lt"/>
              </a:rPr>
              <a:t>enero del 2016</a:t>
            </a:r>
            <a:r>
              <a:rPr lang="es-ES_tradnl" sz="1200" b="1" u="none" dirty="0" smtClean="0">
                <a:latin typeface="+mj-lt"/>
              </a:rPr>
              <a:t>.</a:t>
            </a:r>
            <a:endParaRPr lang="es-ES_tradnl" sz="1200" b="1" u="none" dirty="0">
              <a:latin typeface="+mj-lt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5708" y="2060260"/>
            <a:ext cx="6732587" cy="270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0864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EXPECTATIVAS SOBRE </a:t>
            </a:r>
            <a:br>
              <a:rPr lang="es-MX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DEFICIT </a:t>
            </a:r>
            <a:r>
              <a:rPr lang="es-MX" sz="2800" b="1" dirty="0" smtClean="0">
                <a:solidFill>
                  <a:schemeClr val="bg1"/>
                </a:solidFill>
              </a:rPr>
              <a:t>ECONÓMICO</a:t>
            </a:r>
            <a:endParaRPr lang="es-ES" sz="2000" b="1" dirty="0" smtClean="0"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717876" y="1721841"/>
            <a:ext cx="19287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b="1" dirty="0" smtClean="0">
                <a:latin typeface="+mj-lt"/>
              </a:rPr>
              <a:t>(Enero del 2016)</a:t>
            </a:r>
            <a:endParaRPr lang="es-MX" sz="2000" dirty="0">
              <a:latin typeface="+mj-lt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205708" y="4809856"/>
            <a:ext cx="6732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ES_tradnl" sz="1200" b="1" u="none" dirty="0">
                <a:latin typeface="+mj-lt"/>
              </a:rPr>
              <a:t>Fuente: Banco de México, </a:t>
            </a:r>
            <a:r>
              <a:rPr lang="es-MX" sz="1200" b="1" u="none" dirty="0">
                <a:latin typeface="+mj-lt"/>
              </a:rPr>
              <a:t>Encuesta sobre las expectativas de los especialistas en economía del sector privado: </a:t>
            </a:r>
            <a:r>
              <a:rPr lang="es-MX" sz="1200" b="1" dirty="0" smtClean="0">
                <a:latin typeface="+mj-lt"/>
              </a:rPr>
              <a:t>enero </a:t>
            </a:r>
            <a:r>
              <a:rPr lang="es-MX" sz="1200" b="1" u="none" dirty="0" smtClean="0">
                <a:latin typeface="+mj-lt"/>
              </a:rPr>
              <a:t>del 2016</a:t>
            </a:r>
            <a:r>
              <a:rPr lang="es-ES_tradnl" sz="1200" b="1" u="none" dirty="0" smtClean="0">
                <a:latin typeface="+mj-lt"/>
              </a:rPr>
              <a:t>.</a:t>
            </a:r>
            <a:endParaRPr lang="es-ES_tradnl" sz="1200" b="1" u="none" dirty="0">
              <a:latin typeface="+mj-l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9570" y="2322934"/>
            <a:ext cx="8179188" cy="228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7498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EXPECTATIVAS SOBRE EL </a:t>
            </a:r>
            <a:br>
              <a:rPr lang="es-MX" sz="2800" b="1" dirty="0" smtClean="0">
                <a:solidFill>
                  <a:schemeClr val="bg1"/>
                </a:solidFill>
              </a:rPr>
            </a:br>
            <a:r>
              <a:rPr lang="es-MX" sz="2800" b="1" dirty="0" smtClean="0">
                <a:solidFill>
                  <a:schemeClr val="bg1"/>
                </a:solidFill>
              </a:rPr>
              <a:t>SECTOR EXTERNO</a:t>
            </a:r>
            <a:endParaRPr lang="es-ES" sz="2000" b="1" dirty="0" smtClean="0"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734956" y="1475851"/>
            <a:ext cx="1751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>
                <a:latin typeface="+mj-lt"/>
              </a:rPr>
              <a:t>(Enero del 2016)</a:t>
            </a:r>
            <a:endParaRPr lang="es-MX" dirty="0">
              <a:latin typeface="+mj-lt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42099" y="5383891"/>
            <a:ext cx="6732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ES_tradnl" sz="1200" b="1" u="none" dirty="0">
                <a:latin typeface="+mj-lt"/>
              </a:rPr>
              <a:t>Fuente: Banco de México, </a:t>
            </a:r>
            <a:r>
              <a:rPr lang="es-MX" sz="1200" b="1" u="none" dirty="0">
                <a:latin typeface="+mj-lt"/>
              </a:rPr>
              <a:t>Encuesta sobre las expectativas de los especialistas en economía del sector </a:t>
            </a:r>
            <a:r>
              <a:rPr lang="es-MX" sz="1200" b="1" u="none" dirty="0" smtClean="0">
                <a:latin typeface="+mj-lt"/>
              </a:rPr>
              <a:t>privado: </a:t>
            </a:r>
            <a:r>
              <a:rPr lang="es-MX" sz="1200" b="1" dirty="0" smtClean="0">
                <a:latin typeface="+mj-lt"/>
              </a:rPr>
              <a:t>enero</a:t>
            </a:r>
            <a:r>
              <a:rPr lang="es-MX" sz="1200" b="1" u="none" dirty="0" smtClean="0">
                <a:latin typeface="+mj-lt"/>
              </a:rPr>
              <a:t> del 2016</a:t>
            </a:r>
            <a:r>
              <a:rPr lang="es-ES_tradnl" sz="1200" b="1" u="none" dirty="0" smtClean="0">
                <a:latin typeface="+mj-lt"/>
              </a:rPr>
              <a:t>.</a:t>
            </a:r>
            <a:endParaRPr lang="es-ES_tradnl" sz="1200" b="1" u="none" dirty="0">
              <a:latin typeface="+mj-lt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099" y="2016412"/>
            <a:ext cx="6732587" cy="336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0157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3200" b="1" dirty="0" smtClean="0">
                <a:solidFill>
                  <a:schemeClr val="bg1"/>
                </a:solidFill>
                <a:effectLst/>
              </a:rPr>
              <a:t>PERCEPCIÓN DEL ENTORNO ECONÓMICO</a:t>
            </a:r>
            <a:endParaRPr lang="es-ES" sz="24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66564" name="Rectangle 2"/>
          <p:cNvSpPr>
            <a:spLocks noChangeArrowheads="1"/>
          </p:cNvSpPr>
          <p:nvPr/>
        </p:nvSpPr>
        <p:spPr bwMode="auto">
          <a:xfrm>
            <a:off x="1204649" y="6073992"/>
            <a:ext cx="6732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s-ES_tradnl" sz="1200" b="1" u="none" dirty="0">
                <a:latin typeface="+mj-lt"/>
              </a:rPr>
              <a:t>Fuente: Banco de México, </a:t>
            </a:r>
            <a:r>
              <a:rPr lang="es-MX" sz="1200" b="1" u="none" dirty="0">
                <a:latin typeface="+mj-lt"/>
              </a:rPr>
              <a:t>Encuesta sobre las expectativas de los especialistas en economía del sector privado</a:t>
            </a:r>
            <a:r>
              <a:rPr lang="es-MX" sz="1200" b="1" u="none" dirty="0" smtClean="0">
                <a:latin typeface="+mj-lt"/>
              </a:rPr>
              <a:t>: </a:t>
            </a:r>
            <a:r>
              <a:rPr lang="es-MX" sz="1200" b="1" dirty="0" smtClean="0">
                <a:latin typeface="+mj-lt"/>
              </a:rPr>
              <a:t>enero</a:t>
            </a:r>
            <a:r>
              <a:rPr lang="es-MX" sz="1200" b="1" u="none" dirty="0" smtClean="0">
                <a:latin typeface="+mj-lt"/>
              </a:rPr>
              <a:t> del 2016</a:t>
            </a:r>
            <a:r>
              <a:rPr lang="es-ES_tradnl" sz="1200" b="1" u="none" dirty="0" smtClean="0">
                <a:latin typeface="+mj-lt"/>
              </a:rPr>
              <a:t>.</a:t>
            </a:r>
            <a:endParaRPr lang="es-ES_tradnl" sz="1200" b="1" u="none" dirty="0">
              <a:latin typeface="+mj-lt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635533" y="1288564"/>
            <a:ext cx="19287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b="1" dirty="0" smtClean="0">
                <a:latin typeface="+mj-lt"/>
              </a:rPr>
              <a:t>(Enero del 2016)</a:t>
            </a:r>
            <a:endParaRPr lang="es-MX" sz="2000" dirty="0">
              <a:latin typeface="+mj-lt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204649" y="5203371"/>
            <a:ext cx="673258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/>
            <a:r>
              <a:rPr lang="es-MX" sz="1100" dirty="0"/>
              <a:t>1\ Pregunta en la Encuesta: ¿Cómo considera que evolucione el clima de negocios para las actividades productivas del sector privado en los próximos seis meses en comparación con los pasados seis meses? </a:t>
            </a:r>
          </a:p>
          <a:p>
            <a:pPr marL="174625" indent="-174625"/>
            <a:r>
              <a:rPr lang="es-MX" sz="1100" dirty="0"/>
              <a:t>2\ Tomando en cuenta el entorno económico-financiero actual: ¿Considera usted que actualmente la economía del país está mejor que hace un año? </a:t>
            </a:r>
          </a:p>
          <a:p>
            <a:pPr marL="174625" indent="-174625"/>
            <a:r>
              <a:rPr lang="es-MX" sz="1100" dirty="0"/>
              <a:t>3\ ¿Cómo considera que sea la coyuntura actual de las empresas para efectuar inversiones?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4648" y="1688674"/>
            <a:ext cx="6732587" cy="348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846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0"/>
            <a:ext cx="9144000" cy="1181547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  <a:effectLst/>
              </a:rPr>
              <a:t>PRONÓSTICO DE LA VARIACIÓN</a:t>
            </a:r>
            <a:br>
              <a:rPr lang="es-MX" sz="2800" b="1" dirty="0" smtClean="0">
                <a:solidFill>
                  <a:schemeClr val="bg1"/>
                </a:solidFill>
                <a:effectLst/>
              </a:rPr>
            </a:br>
            <a:r>
              <a:rPr lang="es-MX" sz="2800" b="1" dirty="0" smtClean="0">
                <a:solidFill>
                  <a:schemeClr val="bg1"/>
                </a:solidFill>
                <a:effectLst/>
              </a:rPr>
              <a:t> DEL PIB DE ESTADOS UNIDOS</a:t>
            </a:r>
            <a:endParaRPr lang="es-ES" sz="2000" b="1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67588" name="Rectangle 2"/>
          <p:cNvSpPr>
            <a:spLocks noChangeArrowheads="1"/>
          </p:cNvSpPr>
          <p:nvPr/>
        </p:nvSpPr>
        <p:spPr bwMode="auto">
          <a:xfrm>
            <a:off x="1045693" y="4936472"/>
            <a:ext cx="69986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s-ES_tradnl" sz="1400" b="1" u="none" dirty="0">
                <a:latin typeface="+mj-lt"/>
              </a:rPr>
              <a:t>Fuente: Banco de México, </a:t>
            </a:r>
            <a:r>
              <a:rPr lang="es-MX" sz="1400" b="1" u="none" dirty="0">
                <a:latin typeface="+mj-lt"/>
              </a:rPr>
              <a:t>Encuesta sobre las expectativas de los especialistas en economía del sector privado</a:t>
            </a:r>
            <a:r>
              <a:rPr lang="es-MX" sz="1400" b="1" u="none" dirty="0" smtClean="0">
                <a:latin typeface="+mj-lt"/>
              </a:rPr>
              <a:t>: </a:t>
            </a:r>
            <a:r>
              <a:rPr lang="es-MX" sz="1400" b="1" dirty="0" smtClean="0">
                <a:latin typeface="+mj-lt"/>
              </a:rPr>
              <a:t>enero </a:t>
            </a:r>
            <a:r>
              <a:rPr lang="es-MX" sz="1400" b="1" u="none" dirty="0" smtClean="0">
                <a:latin typeface="+mj-lt"/>
              </a:rPr>
              <a:t>del 2016</a:t>
            </a:r>
            <a:r>
              <a:rPr lang="es-ES_tradnl" sz="1400" b="1" u="none" dirty="0" smtClean="0">
                <a:latin typeface="+mj-lt"/>
              </a:rPr>
              <a:t>.</a:t>
            </a:r>
            <a:endParaRPr lang="es-ES_tradnl" sz="1400" b="1" u="none" dirty="0">
              <a:latin typeface="+mj-lt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580632" y="1971090"/>
            <a:ext cx="19287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b="1" dirty="0" smtClean="0">
                <a:latin typeface="+mj-lt"/>
              </a:rPr>
              <a:t>(Enero del 2016)</a:t>
            </a:r>
            <a:endParaRPr lang="es-MX" sz="2000" dirty="0">
              <a:latin typeface="+mj-lt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5693" y="2656650"/>
            <a:ext cx="6998677" cy="199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676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15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>
            <a:normAutofit/>
          </a:bodyPr>
          <a:lstStyle/>
          <a:p>
            <a:pPr eaLnBrk="1" hangingPunct="1"/>
            <a:r>
              <a:rPr lang="es-MX" sz="3600" b="1" i="0" dirty="0" smtClean="0"/>
              <a:t>III. INDICADORES SECTORIALES</a:t>
            </a:r>
            <a:br>
              <a:rPr lang="es-MX" sz="3600" b="1" i="0" dirty="0" smtClean="0"/>
            </a:br>
            <a:r>
              <a:rPr lang="es-MX" sz="3600" b="1" i="0" dirty="0" smtClean="0"/>
              <a:t>PARA MÉXICO</a:t>
            </a:r>
            <a:endParaRPr lang="es-ES" sz="3600" b="1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1723612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1"/>
          <p:cNvSpPr>
            <a:spLocks noChangeArrowheads="1"/>
          </p:cNvSpPr>
          <p:nvPr/>
        </p:nvSpPr>
        <p:spPr bwMode="ltGray">
          <a:xfrm>
            <a:off x="-36512" y="2060848"/>
            <a:ext cx="9180513" cy="18669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  <a:endParaRPr lang="es-ES_tradnl" sz="3200" b="1" u="none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sz="3600" i="0" dirty="0"/>
              <a:t>1.- EVOLUCIÓN DEL </a:t>
            </a:r>
            <a:br>
              <a:rPr lang="es-ES_tradnl" sz="3600" i="0" dirty="0"/>
            </a:br>
            <a:r>
              <a:rPr lang="es-ES_tradnl" sz="3600" i="0" dirty="0"/>
              <a:t>PIB AGROALIMENTARIO</a:t>
            </a:r>
            <a:r>
              <a:rPr lang="es-ES_tradnl" sz="4000" i="0" dirty="0"/>
              <a:t/>
            </a:r>
            <a:br>
              <a:rPr lang="es-ES_tradnl" sz="4000" i="0" dirty="0"/>
            </a:br>
            <a:endParaRPr lang="es-MX" sz="4000" i="0" dirty="0"/>
          </a:p>
        </p:txBody>
      </p:sp>
    </p:spTree>
    <p:extLst>
      <p:ext uri="{BB962C8B-B14F-4D97-AF65-F5344CB8AC3E}">
        <p14:creationId xmlns:p14="http://schemas.microsoft.com/office/powerpoint/2010/main" xmlns="" val="35594310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775764" y="1574197"/>
            <a:ext cx="59766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s-ES_tradnl" b="1" u="none" dirty="0">
                <a:solidFill>
                  <a:prstClr val="black"/>
                </a:solidFill>
                <a:latin typeface="Calibri"/>
              </a:rPr>
              <a:t>(Variación porcentual anual </a:t>
            </a:r>
            <a:r>
              <a:rPr lang="es-ES_tradnl" b="1" u="none" dirty="0" smtClean="0">
                <a:solidFill>
                  <a:prstClr val="black"/>
                </a:solidFill>
                <a:latin typeface="Calibri"/>
              </a:rPr>
              <a:t>acumulada del PIB a precios de 2008)</a:t>
            </a:r>
            <a:endParaRPr lang="es-ES" b="1" u="none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683421" y="6097222"/>
            <a:ext cx="7777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200" b="1" u="none" dirty="0">
                <a:solidFill>
                  <a:srgbClr val="000000"/>
                </a:solidFill>
                <a:latin typeface="Calibri"/>
              </a:rPr>
              <a:t>INEGI: Sistema de Cuentas Nacionales de México; se refiere al agregado solamente de las actividades económicas  “Agrícola” y “Ganadera”, para reflejar el comportamiento del sector agropecuario.</a:t>
            </a:r>
            <a:endParaRPr lang="es-ES" sz="1200" b="1" u="none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Text Box 3"/>
          <p:cNvSpPr txBox="1"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1025319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es-ES_tradnl" sz="2800" b="1" u="none" dirty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PIB AGROPECUARIO </a:t>
            </a:r>
            <a:endParaRPr lang="es-ES_tradnl" sz="2800" b="1" u="none" dirty="0" smtClean="0">
              <a:solidFill>
                <a:srgbClr val="FFFFFF"/>
              </a:solidFill>
              <a:effectLst/>
              <a:latin typeface="+mj-lt"/>
              <a:cs typeface="Calibri" pitchFamily="34" charset="0"/>
            </a:endParaRPr>
          </a:p>
          <a:p>
            <a:r>
              <a:rPr lang="es-ES_tradnl" sz="2800" b="1" u="none" dirty="0" smtClean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(</a:t>
            </a:r>
            <a:r>
              <a:rPr lang="es-ES_tradnl" sz="2800" b="1" u="none" dirty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2004 </a:t>
            </a:r>
            <a:r>
              <a:rPr lang="es-ES_tradnl" sz="2800" b="1" u="none" dirty="0" smtClean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AL TERCER TRIMESTRE DEL 2015)</a:t>
            </a:r>
            <a:endParaRPr lang="es-ES" sz="2800" b="1" u="none" dirty="0">
              <a:solidFill>
                <a:srgbClr val="FFFFFF"/>
              </a:solidFill>
              <a:effectLst/>
              <a:latin typeface="+mj-lt"/>
              <a:cs typeface="Calibri" pitchFamily="34" charset="0"/>
            </a:endParaRPr>
          </a:p>
        </p:txBody>
      </p:sp>
      <p:graphicFrame>
        <p:nvGraphicFramePr>
          <p:cNvPr id="6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09280310"/>
              </p:ext>
            </p:extLst>
          </p:nvPr>
        </p:nvGraphicFramePr>
        <p:xfrm>
          <a:off x="604838" y="1912939"/>
          <a:ext cx="7932737" cy="4184284"/>
        </p:xfrm>
        <a:graphic>
          <a:graphicData uri="http://schemas.openxmlformats.org/presentationml/2006/ole">
            <p:oleObj spid="_x0000_s141594" name="Worksheet" r:id="rId4" imgW="6829341" imgH="351469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44401747"/>
      </p:ext>
    </p:extLst>
  </p:cSld>
  <p:clrMapOvr>
    <a:masterClrMapping/>
  </p:clrMapOvr>
  <p:transition>
    <p:random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2812363" y="1610765"/>
            <a:ext cx="37444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s-ES_tradnl" b="1" u="none" dirty="0">
                <a:solidFill>
                  <a:prstClr val="black"/>
                </a:solidFill>
                <a:latin typeface="Calibri"/>
              </a:rPr>
              <a:t>(Variación porcentual anual acumulada del PIB a precios de 2008)</a:t>
            </a:r>
            <a:endParaRPr lang="es-ES" b="1" u="none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1570336" y="6181486"/>
            <a:ext cx="7272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200" b="1" u="none" dirty="0">
                <a:solidFill>
                  <a:srgbClr val="000000"/>
                </a:solidFill>
                <a:latin typeface="Calibri"/>
              </a:rPr>
              <a:t>INEGI: Sistema de Cuentas Nacionales de México; se refiere al agregado de las actividades económicas de la “Industria Alimentaria” y la “Industria de las Bebidas y del Tabaco”</a:t>
            </a:r>
            <a:endParaRPr lang="es-ES" sz="1200" b="1" u="none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Text Box 3"/>
          <p:cNvSpPr txBox="1"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es-ES_tradnl" sz="2400" b="1" u="none" dirty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PIB AGROINDUSTRIAL </a:t>
            </a:r>
            <a:endParaRPr lang="es-ES_tradnl" sz="2400" b="1" u="none" dirty="0" smtClean="0">
              <a:solidFill>
                <a:srgbClr val="FFFFFF"/>
              </a:solidFill>
              <a:effectLst/>
              <a:latin typeface="+mj-lt"/>
              <a:cs typeface="Calibri" pitchFamily="34" charset="0"/>
            </a:endParaRPr>
          </a:p>
          <a:p>
            <a:r>
              <a:rPr lang="es-ES_tradnl" sz="2400" b="1" u="none" dirty="0" smtClean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(</a:t>
            </a:r>
            <a:r>
              <a:rPr lang="es-ES_tradnl" sz="2400" b="1" u="none" dirty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2004 AL </a:t>
            </a:r>
            <a:r>
              <a:rPr lang="es-ES_tradnl" sz="2400" b="1" u="none" dirty="0" smtClean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TERCER TRIMESTRE 2015)</a:t>
            </a:r>
            <a:endParaRPr lang="es-ES" sz="2400" b="1" u="none" dirty="0">
              <a:solidFill>
                <a:srgbClr val="FFFFFF"/>
              </a:solidFill>
              <a:effectLst/>
              <a:latin typeface="+mj-lt"/>
              <a:cs typeface="Calibri" pitchFamily="34" charset="0"/>
            </a:endParaRPr>
          </a:p>
        </p:txBody>
      </p:sp>
      <p:graphicFrame>
        <p:nvGraphicFramePr>
          <p:cNvPr id="6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73960325"/>
              </p:ext>
            </p:extLst>
          </p:nvPr>
        </p:nvGraphicFramePr>
        <p:xfrm>
          <a:off x="381002" y="2284413"/>
          <a:ext cx="8385175" cy="3243262"/>
        </p:xfrm>
        <a:graphic>
          <a:graphicData uri="http://schemas.openxmlformats.org/presentationml/2006/ole">
            <p:oleObj spid="_x0000_s142618" name="Worksheet" r:id="rId4" imgW="8391435" imgH="32481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60907169"/>
      </p:ext>
    </p:extLst>
  </p:cSld>
  <p:clrMapOvr>
    <a:masterClrMapping/>
  </p:clrMapOvr>
  <p:transition>
    <p:random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Text Box 3"/>
          <p:cNvSpPr txBox="1">
            <a:spLocks noChangeArrowheads="1"/>
          </p:cNvSpPr>
          <p:nvPr/>
        </p:nvSpPr>
        <p:spPr bwMode="ltGray">
          <a:xfrm>
            <a:off x="0" y="44624"/>
            <a:ext cx="9144000" cy="88028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/>
            <a:r>
              <a:rPr lang="es-ES_tradnl" sz="2200" b="1" u="none" dirty="0">
                <a:solidFill>
                  <a:srgbClr val="FFFFFF"/>
                </a:solidFill>
                <a:latin typeface="Calibri"/>
                <a:cs typeface="Calibri" pitchFamily="34" charset="0"/>
              </a:rPr>
              <a:t>PIB AGROINDUSTRIAL </a:t>
            </a:r>
            <a:endParaRPr lang="es-ES_tradnl" sz="2200" b="1" u="none" dirty="0" smtClean="0">
              <a:solidFill>
                <a:srgbClr val="FFFFFF"/>
              </a:solidFill>
              <a:latin typeface="Calibri"/>
              <a:cs typeface="Calibri" pitchFamily="34" charset="0"/>
            </a:endParaRPr>
          </a:p>
          <a:p>
            <a:pPr algn="ctr"/>
            <a:r>
              <a:rPr lang="es-ES_tradnl" sz="2200" b="1" u="none" dirty="0" smtClean="0">
                <a:solidFill>
                  <a:srgbClr val="FFFFFF"/>
                </a:solidFill>
                <a:latin typeface="Calibri"/>
                <a:cs typeface="Calibri" pitchFamily="34" charset="0"/>
              </a:rPr>
              <a:t>(</a:t>
            </a:r>
            <a:r>
              <a:rPr lang="es-ES_tradnl" sz="2200" b="1" u="none" dirty="0">
                <a:solidFill>
                  <a:srgbClr val="FFFFFF"/>
                </a:solidFill>
                <a:latin typeface="Calibri"/>
                <a:cs typeface="Calibri" pitchFamily="34" charset="0"/>
              </a:rPr>
              <a:t>DESAGREGADO; </a:t>
            </a:r>
            <a:r>
              <a:rPr lang="es-ES_tradnl" sz="2200" b="1" u="none" dirty="0" smtClean="0">
                <a:solidFill>
                  <a:srgbClr val="FFFFFF"/>
                </a:solidFill>
                <a:latin typeface="Calibri"/>
                <a:cs typeface="Calibri" pitchFamily="34" charset="0"/>
              </a:rPr>
              <a:t>AL TERCER TRIMESTRE DEL 2015)</a:t>
            </a:r>
            <a:endParaRPr lang="es-ES" sz="2200" b="1" u="none" dirty="0">
              <a:solidFill>
                <a:srgbClr val="FFFFFF"/>
              </a:solidFill>
              <a:latin typeface="Calibri"/>
              <a:cs typeface="Calibri" pitchFamily="34" charset="0"/>
            </a:endParaRP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2411761" y="1486529"/>
            <a:ext cx="44644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s-ES_tradnl" sz="1800" b="1" u="none" dirty="0">
                <a:solidFill>
                  <a:prstClr val="black"/>
                </a:solidFill>
                <a:latin typeface="Calibri"/>
              </a:rPr>
              <a:t>(Variación porcentual anual acumulada del PIB a precios de 2008)</a:t>
            </a:r>
            <a:endParaRPr lang="es-ES" sz="1800" b="1" u="none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395537" y="6309324"/>
            <a:ext cx="38164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200" b="1" u="none" dirty="0">
                <a:solidFill>
                  <a:srgbClr val="000000"/>
                </a:solidFill>
                <a:latin typeface="Calibri"/>
              </a:rPr>
              <a:t>INEGI: Sistema de Cuentas Nacionales de México</a:t>
            </a:r>
            <a:endParaRPr lang="es-ES" sz="1200" b="1" u="none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xmlns="" val="1206122824"/>
              </p:ext>
            </p:extLst>
          </p:nvPr>
        </p:nvGraphicFramePr>
        <p:xfrm>
          <a:off x="113700" y="2132856"/>
          <a:ext cx="892279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7596336" y="2579914"/>
            <a:ext cx="1547664" cy="2721429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>
              <a:defRPr/>
            </a:pPr>
            <a:endParaRPr lang="es-MX" dirty="0">
              <a:solidFill>
                <a:srgbClr val="000000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601856"/>
      </p:ext>
    </p:extLst>
  </p:cSld>
  <p:clrMapOvr>
    <a:masterClrMapping/>
  </p:clrMapOvr>
  <p:transition>
    <p:random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Título"/>
          <p:cNvSpPr>
            <a:spLocks noGrp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3600" b="1" i="0" dirty="0" smtClean="0">
                <a:cs typeface="Arial" charset="0"/>
              </a:rPr>
              <a:t>2. BALANZA COMERCIAL</a:t>
            </a:r>
            <a:br>
              <a:rPr lang="es-MX" sz="3600" b="1" i="0" dirty="0" smtClean="0">
                <a:cs typeface="Arial" charset="0"/>
              </a:rPr>
            </a:br>
            <a:r>
              <a:rPr lang="es-MX" sz="3600" b="1" i="0" dirty="0" smtClean="0">
                <a:cs typeface="Arial" charset="0"/>
              </a:rPr>
              <a:t>  AGROALIMENTARIA</a:t>
            </a:r>
          </a:p>
        </p:txBody>
      </p:sp>
    </p:spTree>
    <p:extLst>
      <p:ext uri="{BB962C8B-B14F-4D97-AF65-F5344CB8AC3E}">
        <p14:creationId xmlns:p14="http://schemas.microsoft.com/office/powerpoint/2010/main" xmlns="" val="34579044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xmlns="" val="3510601485"/>
              </p:ext>
            </p:extLst>
          </p:nvPr>
        </p:nvGraphicFramePr>
        <p:xfrm>
          <a:off x="231170" y="1623627"/>
          <a:ext cx="8681663" cy="4582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68" name="Text Box 4"/>
          <p:cNvSpPr txBox="1">
            <a:spLocks noChangeArrowheads="1"/>
          </p:cNvSpPr>
          <p:nvPr/>
        </p:nvSpPr>
        <p:spPr bwMode="invGray">
          <a:xfrm>
            <a:off x="1336561" y="6324452"/>
            <a:ext cx="483393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s-MX" sz="1050" u="none" dirty="0" smtClean="0">
                <a:solidFill>
                  <a:srgbClr val="000000"/>
                </a:solidFill>
                <a:latin typeface="Calibri"/>
              </a:rPr>
              <a:t>Fuente: 2003-2009 .-  </a:t>
            </a:r>
            <a:r>
              <a:rPr lang="es-MX" sz="1050" u="none" dirty="0" err="1" smtClean="0">
                <a:solidFill>
                  <a:srgbClr val="000000"/>
                </a:solidFill>
                <a:latin typeface="Calibri"/>
              </a:rPr>
              <a:t>World</a:t>
            </a:r>
            <a:r>
              <a:rPr lang="es-MX" sz="1050" u="none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s-MX" sz="1050" u="none" dirty="0" err="1" smtClean="0">
                <a:solidFill>
                  <a:srgbClr val="000000"/>
                </a:solidFill>
                <a:latin typeface="Calibri"/>
              </a:rPr>
              <a:t>Trade</a:t>
            </a:r>
            <a:r>
              <a:rPr lang="es-MX" sz="1050" u="none" dirty="0" smtClean="0">
                <a:solidFill>
                  <a:srgbClr val="000000"/>
                </a:solidFill>
                <a:latin typeface="Calibri"/>
              </a:rPr>
              <a:t> Atlas. 2010-2015.- Global </a:t>
            </a:r>
            <a:r>
              <a:rPr lang="es-MX" sz="1050" u="none" dirty="0" err="1" smtClean="0">
                <a:solidFill>
                  <a:srgbClr val="000000"/>
                </a:solidFill>
                <a:latin typeface="Calibri"/>
              </a:rPr>
              <a:t>Trade</a:t>
            </a:r>
            <a:r>
              <a:rPr lang="es-MX" sz="1050" u="none" dirty="0" smtClean="0">
                <a:solidFill>
                  <a:srgbClr val="000000"/>
                </a:solidFill>
                <a:latin typeface="Calibri"/>
              </a:rPr>
              <a:t> Atlas  </a:t>
            </a:r>
            <a:endParaRPr lang="es-ES" sz="1050" u="none" dirty="0" smtClea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330216" y="6087922"/>
            <a:ext cx="185178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s-MX" sz="1050" u="none" dirty="0" smtClean="0">
                <a:solidFill>
                  <a:srgbClr val="000000"/>
                </a:solidFill>
                <a:latin typeface="Calibri"/>
              </a:rPr>
              <a:t>Nota: Excluye Sector Pesquero</a:t>
            </a:r>
          </a:p>
        </p:txBody>
      </p:sp>
      <p:sp>
        <p:nvSpPr>
          <p:cNvPr id="11270" name="Oval 4"/>
          <p:cNvSpPr>
            <a:spLocks noChangeArrowheads="1"/>
          </p:cNvSpPr>
          <p:nvPr/>
        </p:nvSpPr>
        <p:spPr bwMode="auto">
          <a:xfrm>
            <a:off x="7380514" y="1410583"/>
            <a:ext cx="1320689" cy="2432074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>
              <a:defRPr/>
            </a:pPr>
            <a:endParaRPr lang="es-MX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8" name="Text Box 2"/>
          <p:cNvSpPr txBox="1"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es-ES_tradnl" sz="2400" b="1" u="none" dirty="0" smtClean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BALANZA COMERCIAL AGROALIMENTARIA</a:t>
            </a:r>
          </a:p>
          <a:p>
            <a:pPr>
              <a:defRPr/>
            </a:pPr>
            <a:r>
              <a:rPr lang="es-ES_tradnl" sz="2400" b="1" u="none" dirty="0" smtClean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(A NOVIEMBRE DEL 2015; MILLONES DE DÓLARES)</a:t>
            </a:r>
            <a:endParaRPr lang="es-ES" sz="2400" b="1" u="none" dirty="0" smtClean="0">
              <a:solidFill>
                <a:srgbClr val="FFFFFF"/>
              </a:solidFill>
              <a:effectLst/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025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 bwMode="ltGray">
          <a:noFill/>
        </p:spPr>
        <p:txBody>
          <a:bodyPr/>
          <a:lstStyle/>
          <a:p>
            <a:r>
              <a:rPr lang="es-MX" sz="2400" b="1" dirty="0" smtClean="0">
                <a:solidFill>
                  <a:schemeClr val="bg1"/>
                </a:solidFill>
                <a:cs typeface="Calibri" pitchFamily="34" charset="0"/>
              </a:rPr>
              <a:t>COMERCIO EXTERIOR AGROALIMENTARIO DE MÉXICO </a:t>
            </a:r>
            <a:br>
              <a:rPr lang="es-MX" sz="2400" b="1" dirty="0" smtClean="0">
                <a:solidFill>
                  <a:schemeClr val="bg1"/>
                </a:solidFill>
                <a:cs typeface="Calibri" pitchFamily="34" charset="0"/>
              </a:rPr>
            </a:br>
            <a:r>
              <a:rPr lang="es-MX" sz="2400" b="1" dirty="0" smtClean="0">
                <a:solidFill>
                  <a:schemeClr val="bg1"/>
                </a:solidFill>
                <a:cs typeface="Calibri" pitchFamily="34" charset="0"/>
              </a:rPr>
              <a:t>A NOVIEMBRE 2014-2015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291295" y="1276199"/>
            <a:ext cx="2561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prstClr val="black"/>
                </a:solidFill>
                <a:cs typeface="Calibri" pitchFamily="34" charset="0"/>
              </a:rPr>
              <a:t>(MILLONES DE DÓLARES)</a:t>
            </a:r>
            <a:endParaRPr lang="es-MX" dirty="0">
              <a:solidFill>
                <a:prstClr val="black"/>
              </a:solidFill>
            </a:endParaRPr>
          </a:p>
        </p:txBody>
      </p:sp>
      <p:graphicFrame>
        <p:nvGraphicFramePr>
          <p:cNvPr id="5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24264332"/>
              </p:ext>
            </p:extLst>
          </p:nvPr>
        </p:nvGraphicFramePr>
        <p:xfrm>
          <a:off x="379412" y="1724977"/>
          <a:ext cx="8385175" cy="4813300"/>
        </p:xfrm>
        <a:graphic>
          <a:graphicData uri="http://schemas.openxmlformats.org/presentationml/2006/ole">
            <p:oleObj spid="_x0000_s126319" name="Worksheet" r:id="rId3" imgW="7001058" imgH="4000359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36062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500" b="1" dirty="0" smtClean="0">
                <a:solidFill>
                  <a:schemeClr val="bg1"/>
                </a:solidFill>
                <a:effectLst/>
              </a:rPr>
              <a:t>COMERCIO EXTERIOR AGROALIMENTARIO DE MÉXICO</a:t>
            </a:r>
            <a:br>
              <a:rPr lang="es-MX" sz="2500" b="1" dirty="0" smtClean="0">
                <a:solidFill>
                  <a:schemeClr val="bg1"/>
                </a:solidFill>
                <a:effectLst/>
              </a:rPr>
            </a:br>
            <a:r>
              <a:rPr lang="es-MX" sz="2500" b="1" dirty="0" smtClean="0">
                <a:solidFill>
                  <a:schemeClr val="bg1"/>
                </a:solidFill>
                <a:effectLst/>
              </a:rPr>
              <a:t>ENERO – </a:t>
            </a:r>
            <a:r>
              <a:rPr lang="es-MX" sz="2500" b="1" dirty="0" smtClean="0">
                <a:effectLst/>
              </a:rPr>
              <a:t>NOVIEMBRE</a:t>
            </a:r>
            <a:r>
              <a:rPr lang="es-MX" sz="2500" b="1" dirty="0" smtClean="0">
                <a:solidFill>
                  <a:schemeClr val="bg1"/>
                </a:solidFill>
                <a:effectLst/>
              </a:rPr>
              <a:t> 2014-2015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259767" y="1289828"/>
            <a:ext cx="2579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prstClr val="black"/>
                </a:solidFill>
                <a:latin typeface="Constantia" pitchFamily="18" charset="0"/>
              </a:rPr>
              <a:t>(</a:t>
            </a:r>
            <a:r>
              <a:rPr lang="es-MX" b="1" dirty="0">
                <a:solidFill>
                  <a:prstClr val="black"/>
                </a:solidFill>
              </a:rPr>
              <a:t>MILLONES DE DÓLARES)</a:t>
            </a:r>
            <a:endParaRPr lang="es-MX" dirty="0">
              <a:solidFill>
                <a:prstClr val="black"/>
              </a:solidFill>
            </a:endParaRPr>
          </a:p>
        </p:txBody>
      </p:sp>
      <p:graphicFrame>
        <p:nvGraphicFramePr>
          <p:cNvPr id="6" name="Object 7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707299136"/>
              </p:ext>
            </p:extLst>
          </p:nvPr>
        </p:nvGraphicFramePr>
        <p:xfrm>
          <a:off x="530225" y="1752600"/>
          <a:ext cx="8205788" cy="4903788"/>
        </p:xfrm>
        <a:graphic>
          <a:graphicData uri="http://schemas.openxmlformats.org/presentationml/2006/ole">
            <p:oleObj spid="_x0000_s128369" name="Worksheet" r:id="rId3" imgW="8286665" imgH="4943416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3460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 smtClean="0">
                <a:solidFill>
                  <a:schemeClr val="bg1"/>
                </a:solidFill>
                <a:effectLst/>
                <a:cs typeface="Calibri" pitchFamily="34" charset="0"/>
              </a:rPr>
              <a:t>COMERCIO EXTERIOR AGROALIMENTARIO DE MÉXICO </a:t>
            </a:r>
            <a:br>
              <a:rPr lang="es-MX" sz="2400" b="1" dirty="0" smtClean="0">
                <a:solidFill>
                  <a:schemeClr val="bg1"/>
                </a:solidFill>
                <a:effectLst/>
                <a:cs typeface="Calibri" pitchFamily="34" charset="0"/>
              </a:rPr>
            </a:br>
            <a:r>
              <a:rPr lang="es-MX" sz="2400" b="1" dirty="0" smtClean="0">
                <a:solidFill>
                  <a:schemeClr val="bg1"/>
                </a:solidFill>
                <a:effectLst/>
                <a:cs typeface="Calibri" pitchFamily="34" charset="0"/>
              </a:rPr>
              <a:t>ENERO – </a:t>
            </a:r>
            <a:r>
              <a:rPr lang="es-MX" sz="2400" b="1" dirty="0" smtClean="0">
                <a:effectLst/>
                <a:cs typeface="Calibri" pitchFamily="34" charset="0"/>
              </a:rPr>
              <a:t>NOVIEMBRE</a:t>
            </a:r>
            <a:r>
              <a:rPr lang="es-MX" sz="2400" b="1" dirty="0" smtClean="0">
                <a:solidFill>
                  <a:schemeClr val="bg1"/>
                </a:solidFill>
                <a:effectLst/>
                <a:cs typeface="Calibri" pitchFamily="34" charset="0"/>
              </a:rPr>
              <a:t> 2014-2015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291296" y="1148946"/>
            <a:ext cx="2561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prstClr val="black"/>
                </a:solidFill>
                <a:cs typeface="Calibri" pitchFamily="34" charset="0"/>
              </a:rPr>
              <a:t>(MILLONES DE DÓLARES)</a:t>
            </a:r>
            <a:endParaRPr lang="es-MX" dirty="0">
              <a:solidFill>
                <a:prstClr val="black"/>
              </a:solidFill>
            </a:endParaRPr>
          </a:p>
        </p:txBody>
      </p:sp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58091676"/>
              </p:ext>
            </p:extLst>
          </p:nvPr>
        </p:nvGraphicFramePr>
        <p:xfrm>
          <a:off x="698126" y="1529977"/>
          <a:ext cx="7696200" cy="5194300"/>
        </p:xfrm>
        <a:graphic>
          <a:graphicData uri="http://schemas.openxmlformats.org/presentationml/2006/ole">
            <p:oleObj spid="_x0000_s127345" name="Worksheet" r:id="rId3" imgW="7324656" imgH="4943564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2444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Título"/>
          <p:cNvSpPr>
            <a:spLocks noGrp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3200" b="1" i="0" dirty="0" smtClean="0">
                <a:cs typeface="Arial" charset="0"/>
              </a:rPr>
              <a:t>3. FINANCIAMIENTO E INVERSIÓN EXTRANJERA DIRECTA</a:t>
            </a:r>
          </a:p>
        </p:txBody>
      </p:sp>
    </p:spTree>
    <p:extLst>
      <p:ext uri="{BB962C8B-B14F-4D97-AF65-F5344CB8AC3E}">
        <p14:creationId xmlns:p14="http://schemas.microsoft.com/office/powerpoint/2010/main" xmlns="" val="35163245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 smtClean="0">
                <a:solidFill>
                  <a:schemeClr val="bg1"/>
                </a:solidFill>
                <a:cs typeface="Calibri" pitchFamily="34" charset="0"/>
              </a:rPr>
              <a:t>SALDOS DE CARTERA AL SECTOR AGROALIMENTARIO</a:t>
            </a:r>
            <a:br>
              <a:rPr lang="es-MX" sz="2400" b="1" dirty="0" smtClean="0">
                <a:solidFill>
                  <a:schemeClr val="bg1"/>
                </a:solidFill>
                <a:cs typeface="Calibri" pitchFamily="34" charset="0"/>
              </a:rPr>
            </a:br>
            <a:r>
              <a:rPr lang="es-MX" sz="2000" b="1" dirty="0" smtClean="0">
                <a:solidFill>
                  <a:schemeClr val="bg1"/>
                </a:solidFill>
                <a:cs typeface="Calibri" pitchFamily="34" charset="0"/>
              </a:rPr>
              <a:t> (AL ÚLTIMO DÍA DE CADA AÑO; A </a:t>
            </a:r>
            <a:r>
              <a:rPr lang="es-MX" sz="2000" b="1" dirty="0" smtClean="0">
                <a:cs typeface="Calibri" pitchFamily="34" charset="0"/>
              </a:rPr>
              <a:t> DICIEMBRE D</a:t>
            </a:r>
            <a:r>
              <a:rPr lang="es-MX" sz="2000" b="1" dirty="0" smtClean="0">
                <a:solidFill>
                  <a:schemeClr val="bg1"/>
                </a:solidFill>
                <a:cs typeface="Calibri" pitchFamily="34" charset="0"/>
              </a:rPr>
              <a:t>EL 2015)</a:t>
            </a:r>
          </a:p>
        </p:txBody>
      </p:sp>
      <p:sp>
        <p:nvSpPr>
          <p:cNvPr id="79875" name="Text Box 5"/>
          <p:cNvSpPr txBox="1">
            <a:spLocks noChangeArrowheads="1"/>
          </p:cNvSpPr>
          <p:nvPr/>
        </p:nvSpPr>
        <p:spPr bwMode="auto">
          <a:xfrm>
            <a:off x="1214910" y="6240664"/>
            <a:ext cx="23230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/>
            <a:r>
              <a:rPr lang="es-MX" b="1" u="none" dirty="0">
                <a:latin typeface="+mj-lt"/>
              </a:rPr>
              <a:t>Fuente: Banco de México</a:t>
            </a:r>
            <a:endParaRPr lang="es-ES" b="1" u="none" dirty="0">
              <a:latin typeface="+mj-lt"/>
            </a:endParaRPr>
          </a:p>
        </p:txBody>
      </p:sp>
      <p:graphicFrame>
        <p:nvGraphicFramePr>
          <p:cNvPr id="79877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89327850"/>
              </p:ext>
            </p:extLst>
          </p:nvPr>
        </p:nvGraphicFramePr>
        <p:xfrm>
          <a:off x="60325" y="1781175"/>
          <a:ext cx="8913813" cy="4468813"/>
        </p:xfrm>
        <a:graphic>
          <a:graphicData uri="http://schemas.openxmlformats.org/presentationml/2006/ole">
            <p:oleObj spid="_x0000_s17859" name="Worksheet" r:id="rId3" imgW="4619715" imgH="2105194" progId="Excel.Sheet.8">
              <p:embed/>
            </p:oleObj>
          </a:graphicData>
        </a:graphic>
      </p:graphicFrame>
      <p:sp>
        <p:nvSpPr>
          <p:cNvPr id="79878" name="Rectangle 7"/>
          <p:cNvSpPr>
            <a:spLocks noChangeArrowheads="1"/>
          </p:cNvSpPr>
          <p:nvPr/>
        </p:nvSpPr>
        <p:spPr bwMode="auto">
          <a:xfrm>
            <a:off x="1010036" y="1472379"/>
            <a:ext cx="728821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r>
              <a:rPr lang="es-MX" sz="2000" b="1" u="none" dirty="0" smtClean="0">
                <a:latin typeface="+mj-lt"/>
              </a:rPr>
              <a:t>(MILES DE MILLONES DE PESOS)</a:t>
            </a:r>
            <a:endParaRPr lang="es-MX" sz="2000" b="1" u="none" dirty="0">
              <a:latin typeface="+mj-lt"/>
            </a:endParaRPr>
          </a:p>
        </p:txBody>
      </p:sp>
      <p:sp>
        <p:nvSpPr>
          <p:cNvPr id="79879" name="Text Box 8"/>
          <p:cNvSpPr txBox="1">
            <a:spLocks noChangeArrowheads="1"/>
          </p:cNvSpPr>
          <p:nvPr/>
        </p:nvSpPr>
        <p:spPr bwMode="auto">
          <a:xfrm>
            <a:off x="4472420" y="6240664"/>
            <a:ext cx="30412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u="none" dirty="0">
                <a:latin typeface="+mj-lt"/>
              </a:rPr>
              <a:t>*/ Al Mes de </a:t>
            </a:r>
            <a:r>
              <a:rPr lang="es-MX" u="none" dirty="0" smtClean="0">
                <a:latin typeface="+mj-lt"/>
              </a:rPr>
              <a:t>DICIEMBRE del 2015.</a:t>
            </a:r>
            <a:endParaRPr lang="es-ES" u="non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1245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 smtClean="0">
                <a:solidFill>
                  <a:schemeClr val="bg1"/>
                </a:solidFill>
                <a:cs typeface="Arial" charset="0"/>
              </a:rPr>
              <a:t>SALDOS DE CARTERA AL SECTOR AGROALIMENTARIO</a:t>
            </a:r>
            <a:br>
              <a:rPr lang="es-MX" sz="2400" b="1" dirty="0" smtClean="0">
                <a:solidFill>
                  <a:schemeClr val="bg1"/>
                </a:solidFill>
                <a:cs typeface="Arial" charset="0"/>
              </a:rPr>
            </a:br>
            <a:r>
              <a:rPr lang="es-MX" sz="2400" b="1" dirty="0" smtClean="0">
                <a:solidFill>
                  <a:schemeClr val="bg1"/>
                </a:solidFill>
                <a:cs typeface="Arial" charset="0"/>
              </a:rPr>
              <a:t> (AL MES DE </a:t>
            </a:r>
            <a:r>
              <a:rPr lang="es-MX" sz="2400" b="1" dirty="0" smtClean="0">
                <a:cs typeface="Arial" charset="0"/>
              </a:rPr>
              <a:t>DICIEMBRE</a:t>
            </a:r>
            <a:r>
              <a:rPr lang="es-MX" sz="2400" b="1" dirty="0" smtClean="0">
                <a:solidFill>
                  <a:schemeClr val="bg1"/>
                </a:solidFill>
                <a:cs typeface="Arial" charset="0"/>
              </a:rPr>
              <a:t> DEL 2015)</a:t>
            </a:r>
          </a:p>
        </p:txBody>
      </p:sp>
      <p:graphicFrame>
        <p:nvGraphicFramePr>
          <p:cNvPr id="808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72135294"/>
              </p:ext>
            </p:extLst>
          </p:nvPr>
        </p:nvGraphicFramePr>
        <p:xfrm>
          <a:off x="184150" y="2216150"/>
          <a:ext cx="4173538" cy="3870325"/>
        </p:xfrm>
        <a:graphic>
          <a:graphicData uri="http://schemas.openxmlformats.org/presentationml/2006/ole">
            <p:oleObj spid="_x0000_s186766" name="Worksheet" r:id="rId3" imgW="3800466" imgH="2924195" progId="Excel.Sheet.8">
              <p:embed/>
            </p:oleObj>
          </a:graphicData>
        </a:graphic>
      </p:graphicFrame>
      <p:graphicFrame>
        <p:nvGraphicFramePr>
          <p:cNvPr id="809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58078893"/>
              </p:ext>
            </p:extLst>
          </p:nvPr>
        </p:nvGraphicFramePr>
        <p:xfrm>
          <a:off x="4473575" y="2214563"/>
          <a:ext cx="4551363" cy="3871912"/>
        </p:xfrm>
        <a:graphic>
          <a:graphicData uri="http://schemas.openxmlformats.org/presentationml/2006/ole">
            <p:oleObj spid="_x0000_s186767" name="Worksheet" r:id="rId4" imgW="4295949" imgH="3514690" progId="Excel.Sheet.8">
              <p:embed/>
            </p:oleObj>
          </a:graphicData>
        </a:graphic>
      </p:graphicFrame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1640305" y="6263137"/>
            <a:ext cx="23230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Banco de México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80902" name="Rectangle 7"/>
          <p:cNvSpPr>
            <a:spLocks noChangeArrowheads="1"/>
          </p:cNvSpPr>
          <p:nvPr/>
        </p:nvSpPr>
        <p:spPr bwMode="auto">
          <a:xfrm>
            <a:off x="334038" y="1483283"/>
            <a:ext cx="8424936" cy="356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(TOTAL 161,083.8 MILLONES DE PESOS)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2297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9767470"/>
              </p:ext>
            </p:extLst>
          </p:nvPr>
        </p:nvGraphicFramePr>
        <p:xfrm>
          <a:off x="1556689" y="2538520"/>
          <a:ext cx="5969000" cy="4210050"/>
        </p:xfrm>
        <a:graphic>
          <a:graphicData uri="http://schemas.openxmlformats.org/drawingml/2006/table">
            <a:tbl>
              <a:tblPr/>
              <a:tblGrid>
                <a:gridCol w="1764362">
                  <a:extLst>
                    <a:ext uri="{9D8B030D-6E8A-4147-A177-3AD203B41FA5}">
                      <a16:colId xmlns:a16="http://schemas.microsoft.com/office/drawing/2014/main" xmlns="" val="1069070398"/>
                    </a:ext>
                  </a:extLst>
                </a:gridCol>
                <a:gridCol w="1117006">
                  <a:extLst>
                    <a:ext uri="{9D8B030D-6E8A-4147-A177-3AD203B41FA5}">
                      <a16:colId xmlns:a16="http://schemas.microsoft.com/office/drawing/2014/main" xmlns="" val="1571559265"/>
                    </a:ext>
                  </a:extLst>
                </a:gridCol>
                <a:gridCol w="1142392">
                  <a:extLst>
                    <a:ext uri="{9D8B030D-6E8A-4147-A177-3AD203B41FA5}">
                      <a16:colId xmlns:a16="http://schemas.microsoft.com/office/drawing/2014/main" xmlns="" val="661614537"/>
                    </a:ext>
                  </a:extLst>
                </a:gridCol>
                <a:gridCol w="904394">
                  <a:extLst>
                    <a:ext uri="{9D8B030D-6E8A-4147-A177-3AD203B41FA5}">
                      <a16:colId xmlns:a16="http://schemas.microsoft.com/office/drawing/2014/main" xmlns="" val="426533901"/>
                    </a:ext>
                  </a:extLst>
                </a:gridCol>
                <a:gridCol w="1040846">
                  <a:extLst>
                    <a:ext uri="{9D8B030D-6E8A-4147-A177-3AD203B41FA5}">
                      <a16:colId xmlns:a16="http://schemas.microsoft.com/office/drawing/2014/main" xmlns="" val="420995333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jun-14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jun-15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619364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58,777.9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64,286.5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9.4%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effectLst/>
                          <a:latin typeface="Arial" panose="020B0604020202020204" pitchFamily="34" charset="0"/>
                        </a:rPr>
                        <a:t>6.3%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153781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jul-14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jul-15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007964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67,127.5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75,852.9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13.0%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10.0%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4329458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ago-14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ago-15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46154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74,365.3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87,940.1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18.3%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15.3%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6659289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sep-14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sep-15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837349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83,794.8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98,089.5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17.1%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14.2%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390098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oct-14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oct-15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233252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93,152.2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109,704.2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17.8%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14.9%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8613025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nov-14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nov-15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82322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102,892.0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120,836.5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17.4%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effectLst/>
                          <a:latin typeface="Arial" panose="020B0604020202020204" pitchFamily="34" charset="0"/>
                        </a:rPr>
                        <a:t>14.9%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6602592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dic-14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dic-15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2455312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120,718.2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139,858.5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15.9%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13.4%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473293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ene-15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ene-16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712059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9,068.6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9,043.5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-0.3%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effectLst/>
                          <a:latin typeface="Arial" panose="020B0604020202020204" pitchFamily="34" charset="0"/>
                        </a:rPr>
                        <a:t>-2.8%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67304320"/>
                  </a:ext>
                </a:extLst>
              </a:tr>
              <a:tr h="552450">
                <a:tc gridSpan="5">
                  <a:txBody>
                    <a:bodyPr/>
                    <a:lstStyle/>
                    <a:p>
                      <a:pPr algn="just" fontAlgn="auto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Nota: A partir de enero 2016 la </a:t>
                      </a:r>
                      <a:r>
                        <a:rPr lang="es-MX" sz="1000" b="0" i="0" u="none" strike="noStrike" dirty="0" err="1">
                          <a:effectLst/>
                          <a:latin typeface="Arial" panose="020B0604020202020204" pitchFamily="34" charset="0"/>
                        </a:rPr>
                        <a:t>colocaión</a:t>
                      </a:r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 de crédito de FIRA incluye ministraciones otorgadas, financiamientos adicionales y ministraciones por tratamiento. Para fines de comparación el mes correspondiente al año anterior se reporta con los mismos conceptos.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0345910"/>
                  </a:ext>
                </a:extLst>
              </a:tr>
            </a:tbl>
          </a:graphicData>
        </a:graphic>
      </p:graphicFrame>
      <p:sp>
        <p:nvSpPr>
          <p:cNvPr id="82947" name="1 Título"/>
          <p:cNvSpPr>
            <a:spLocks noGrp="1"/>
          </p:cNvSpPr>
          <p:nvPr>
            <p:ph type="title"/>
          </p:nvPr>
        </p:nvSpPr>
        <p:spPr bwMode="ltGray">
          <a:xfrm>
            <a:off x="779932" y="143163"/>
            <a:ext cx="7810500" cy="647700"/>
          </a:xfrm>
          <a:noFill/>
        </p:spPr>
        <p:txBody>
          <a:bodyPr/>
          <a:lstStyle/>
          <a:p>
            <a:r>
              <a:rPr lang="es-MX" sz="2800" b="1" dirty="0" smtClean="0">
                <a:effectLst/>
                <a:cs typeface="Calibri" pitchFamily="34" charset="0"/>
              </a:rPr>
              <a:t>FIRA: DESCUENTOS FONDO – FEFA -FOPESCA</a:t>
            </a:r>
            <a:endParaRPr lang="es-MX" sz="1400" b="1" dirty="0">
              <a:effectLst/>
              <a:cs typeface="Calibri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196124" y="1730959"/>
            <a:ext cx="26827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600" b="1" dirty="0">
                <a:solidFill>
                  <a:prstClr val="black"/>
                </a:solidFill>
                <a:cs typeface="Calibri" pitchFamily="34" charset="0"/>
              </a:rPr>
              <a:t>(AVANCE </a:t>
            </a:r>
            <a:r>
              <a:rPr lang="es-MX" sz="1600" b="1" dirty="0" smtClean="0">
                <a:solidFill>
                  <a:prstClr val="black"/>
                </a:solidFill>
                <a:cs typeface="Calibri" pitchFamily="34" charset="0"/>
              </a:rPr>
              <a:t>A ENERO DEL 2016) </a:t>
            </a:r>
            <a:endParaRPr lang="es-MX" sz="1600" b="1" dirty="0">
              <a:solidFill>
                <a:prstClr val="black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47996" y="6427694"/>
            <a:ext cx="12638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/>
            <a:r>
              <a:rPr lang="es-MX" b="1" u="none" dirty="0">
                <a:solidFill>
                  <a:prstClr val="black"/>
                </a:solidFill>
                <a:latin typeface="Calibri"/>
              </a:rPr>
              <a:t>Fuente: FIRA</a:t>
            </a:r>
            <a:endParaRPr lang="es-ES" b="1" u="none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74795522"/>
              </p:ext>
            </p:extLst>
          </p:nvPr>
        </p:nvGraphicFramePr>
        <p:xfrm>
          <a:off x="1556689" y="1328139"/>
          <a:ext cx="5976343" cy="1144194"/>
        </p:xfrm>
        <a:graphic>
          <a:graphicData uri="http://schemas.openxmlformats.org/drawingml/2006/table">
            <a:tbl>
              <a:tblPr/>
              <a:tblGrid>
                <a:gridCol w="17630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36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053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4195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2313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>
                          <a:effectLst/>
                          <a:latin typeface="Arial" panose="020B0604020202020204" pitchFamily="34" charset="0"/>
                        </a:rPr>
                        <a:t>FIRA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31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(Millones de pesos)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332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88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Concepto / Cierre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Año anterior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Año actual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Var. % Nominal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Var.% Real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60858" y="5753099"/>
            <a:ext cx="5972174" cy="439523"/>
          </a:xfrm>
          <a:prstGeom prst="rect">
            <a:avLst/>
          </a:prstGeom>
          <a:noFill/>
          <a:ln w="5715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067151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75838274"/>
              </p:ext>
            </p:extLst>
          </p:nvPr>
        </p:nvGraphicFramePr>
        <p:xfrm>
          <a:off x="2406362" y="2336663"/>
          <a:ext cx="4292600" cy="4292600"/>
        </p:xfrm>
        <a:graphic>
          <a:graphicData uri="http://schemas.openxmlformats.org/presentationml/2006/ole">
            <p:oleObj spid="_x0000_s229462" name="Worksheet" r:id="rId3" imgW="3781234" imgH="3438567" progId="Excel.Sheet.8">
              <p:embed/>
            </p:oleObj>
          </a:graphicData>
        </a:graphic>
      </p:graphicFrame>
      <p:sp>
        <p:nvSpPr>
          <p:cNvPr id="7" name="1 Título"/>
          <p:cNvSpPr>
            <a:spLocks noGrp="1"/>
          </p:cNvSpPr>
          <p:nvPr>
            <p:ph type="title"/>
          </p:nvPr>
        </p:nvSpPr>
        <p:spPr bwMode="ltGray">
          <a:xfrm>
            <a:off x="0" y="-260131"/>
            <a:ext cx="9144000" cy="1181547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3200" b="1" dirty="0">
                <a:effectLst/>
              </a:rPr>
              <a:t>COLOCACIÓN FINANCIERA NACIONAL </a:t>
            </a:r>
            <a:endParaRPr lang="es-MX" sz="2400" dirty="0">
              <a:effectLst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673563" y="621309"/>
            <a:ext cx="3759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prstClr val="white"/>
                </a:solidFill>
              </a:rPr>
              <a:t>(AVANCE A </a:t>
            </a:r>
            <a:r>
              <a:rPr lang="es-MX" b="1" dirty="0" smtClean="0">
                <a:solidFill>
                  <a:prstClr val="white"/>
                </a:solidFill>
              </a:rPr>
              <a:t>ENERO </a:t>
            </a:r>
            <a:r>
              <a:rPr lang="es-MX" b="1" dirty="0">
                <a:solidFill>
                  <a:prstClr val="white"/>
                </a:solidFill>
              </a:rPr>
              <a:t>DEL </a:t>
            </a:r>
            <a:r>
              <a:rPr lang="es-MX" b="1" dirty="0" smtClean="0">
                <a:solidFill>
                  <a:prstClr val="white"/>
                </a:solidFill>
              </a:rPr>
              <a:t>2016)</a:t>
            </a:r>
            <a:endParaRPr lang="es-MX" b="1" dirty="0">
              <a:solidFill>
                <a:prstClr val="white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824265" y="5877982"/>
            <a:ext cx="20149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/>
            <a:r>
              <a:rPr lang="es-MX" b="1" u="none" dirty="0">
                <a:solidFill>
                  <a:prstClr val="black"/>
                </a:solidFill>
                <a:latin typeface="Calibri"/>
              </a:rPr>
              <a:t>Fuente: Financiera Nacional </a:t>
            </a:r>
            <a:r>
              <a:rPr lang="es-MX" b="1" u="none" dirty="0" smtClean="0">
                <a:solidFill>
                  <a:prstClr val="black"/>
                </a:solidFill>
                <a:latin typeface="Calibri"/>
              </a:rPr>
              <a:t>de </a:t>
            </a:r>
            <a:r>
              <a:rPr lang="es-MX" b="1" u="none" dirty="0">
                <a:solidFill>
                  <a:prstClr val="black"/>
                </a:solidFill>
                <a:latin typeface="Calibri"/>
              </a:rPr>
              <a:t>Desarrollo (FND)</a:t>
            </a:r>
            <a:endParaRPr lang="es-ES" b="1" u="none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63548034"/>
              </p:ext>
            </p:extLst>
          </p:nvPr>
        </p:nvGraphicFramePr>
        <p:xfrm>
          <a:off x="2406649" y="953634"/>
          <a:ext cx="4292313" cy="1350811"/>
        </p:xfrm>
        <a:graphic>
          <a:graphicData uri="http://schemas.openxmlformats.org/drawingml/2006/table">
            <a:tbl>
              <a:tblPr/>
              <a:tblGrid>
                <a:gridCol w="11294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79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81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367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24076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FINANCIERA NACIONAL DE DESARROLLO</a:t>
                      </a:r>
                    </a:p>
                  </a:txBody>
                  <a:tcPr marL="5358" marR="5358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72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(Millones de pesos)</a:t>
                      </a:r>
                    </a:p>
                  </a:txBody>
                  <a:tcPr marL="5358" marR="5358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100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Año</a:t>
                      </a:r>
                      <a:endParaRPr lang="es-MX" sz="1400" b="1" i="0" u="sng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sng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Año</a:t>
                      </a:r>
                    </a:p>
                  </a:txBody>
                  <a:tcPr marL="5358" marR="5358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sng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Variación Nominal </a:t>
                      </a:r>
                    </a:p>
                  </a:txBody>
                  <a:tcPr marL="5358" marR="5358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sng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Variación Real </a:t>
                      </a:r>
                    </a:p>
                  </a:txBody>
                  <a:tcPr marL="5358" marR="5358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406362" y="6147909"/>
            <a:ext cx="4273549" cy="481354"/>
          </a:xfrm>
          <a:prstGeom prst="rect">
            <a:avLst/>
          </a:prstGeom>
          <a:noFill/>
          <a:ln w="5715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17633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Text Box 29"/>
          <p:cNvSpPr txBox="1">
            <a:spLocks noChangeArrowheads="1"/>
          </p:cNvSpPr>
          <p:nvPr/>
        </p:nvSpPr>
        <p:spPr bwMode="auto">
          <a:xfrm>
            <a:off x="468312" y="5826750"/>
            <a:ext cx="8027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MX" u="none" dirty="0">
                <a:solidFill>
                  <a:prstClr val="black"/>
                </a:solidFill>
                <a:latin typeface="+mj-lt"/>
              </a:rPr>
              <a:t>1</a:t>
            </a:r>
            <a:r>
              <a:rPr lang="es-MX" u="none" dirty="0" smtClean="0">
                <a:solidFill>
                  <a:prstClr val="black"/>
                </a:solidFill>
                <a:latin typeface="+mj-lt"/>
              </a:rPr>
              <a:t>/Del </a:t>
            </a:r>
            <a:r>
              <a:rPr lang="es-MX" u="none" dirty="0">
                <a:solidFill>
                  <a:prstClr val="black"/>
                </a:solidFill>
                <a:latin typeface="+mj-lt"/>
              </a:rPr>
              <a:t>1 de Enero del </a:t>
            </a:r>
            <a:r>
              <a:rPr lang="es-MX" u="none" dirty="0" smtClean="0">
                <a:solidFill>
                  <a:prstClr val="black"/>
                </a:solidFill>
                <a:latin typeface="+mj-lt"/>
              </a:rPr>
              <a:t>1999 </a:t>
            </a:r>
            <a:r>
              <a:rPr lang="es-MX" u="none" dirty="0">
                <a:solidFill>
                  <a:prstClr val="black"/>
                </a:solidFill>
                <a:latin typeface="+mj-lt"/>
              </a:rPr>
              <a:t>al </a:t>
            </a:r>
            <a:r>
              <a:rPr lang="es-MX" u="none" dirty="0" smtClean="0">
                <a:solidFill>
                  <a:prstClr val="black"/>
                </a:solidFill>
                <a:latin typeface="+mj-lt"/>
              </a:rPr>
              <a:t>30 de septiembre de 2015.</a:t>
            </a:r>
            <a:endParaRPr lang="es-MX" u="none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83972" name="Rectangle 5"/>
          <p:cNvSpPr>
            <a:spLocks noChangeArrowheads="1"/>
          </p:cNvSpPr>
          <p:nvPr/>
        </p:nvSpPr>
        <p:spPr bwMode="ltGray">
          <a:xfrm>
            <a:off x="0" y="45020"/>
            <a:ext cx="9144000" cy="93570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 eaLnBrk="0" hangingPunct="0"/>
            <a:r>
              <a:rPr lang="es-MX" sz="2800" b="1" dirty="0">
                <a:solidFill>
                  <a:prstClr val="white"/>
                </a:solidFill>
                <a:latin typeface="+mj-lt"/>
                <a:cs typeface="Calibri" pitchFamily="34" charset="0"/>
              </a:rPr>
              <a:t>INVERSIÓN EXTRANJERA DIRECTA TOTAL (IED)</a:t>
            </a:r>
            <a:br>
              <a:rPr lang="es-MX" sz="2800" b="1" dirty="0">
                <a:solidFill>
                  <a:prstClr val="white"/>
                </a:solidFill>
                <a:latin typeface="+mj-lt"/>
                <a:cs typeface="Calibri" pitchFamily="34" charset="0"/>
              </a:rPr>
            </a:br>
            <a:r>
              <a:rPr lang="es-MX" sz="2800" b="1" dirty="0">
                <a:solidFill>
                  <a:prstClr val="white"/>
                </a:solidFill>
                <a:latin typeface="+mj-lt"/>
                <a:cs typeface="Calibri" pitchFamily="34" charset="0"/>
              </a:rPr>
              <a:t>1999 </a:t>
            </a:r>
            <a:r>
              <a:rPr lang="es-MX" sz="2800" b="1" dirty="0" smtClean="0">
                <a:solidFill>
                  <a:prstClr val="white"/>
                </a:solidFill>
                <a:latin typeface="+mj-lt"/>
                <a:cs typeface="Calibri" pitchFamily="34" charset="0"/>
              </a:rPr>
              <a:t> –  3er. </a:t>
            </a:r>
            <a:r>
              <a:rPr lang="es-MX" sz="2800" b="1" dirty="0" err="1" smtClean="0">
                <a:solidFill>
                  <a:prstClr val="white"/>
                </a:solidFill>
                <a:latin typeface="+mj-lt"/>
                <a:cs typeface="Calibri" pitchFamily="34" charset="0"/>
              </a:rPr>
              <a:t>Trim</a:t>
            </a:r>
            <a:r>
              <a:rPr lang="es-MX" sz="2800" b="1" dirty="0" smtClean="0">
                <a:solidFill>
                  <a:prstClr val="white"/>
                </a:solidFill>
                <a:latin typeface="+mj-lt"/>
                <a:cs typeface="Calibri" pitchFamily="34" charset="0"/>
              </a:rPr>
              <a:t>. 2015</a:t>
            </a:r>
            <a:endParaRPr lang="es-MX" sz="2800" b="1" dirty="0">
              <a:solidFill>
                <a:prstClr val="white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83973" name="Text Box 53"/>
          <p:cNvSpPr txBox="1">
            <a:spLocks noChangeArrowheads="1"/>
          </p:cNvSpPr>
          <p:nvPr/>
        </p:nvSpPr>
        <p:spPr bwMode="auto">
          <a:xfrm>
            <a:off x="486906" y="6165316"/>
            <a:ext cx="57604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400" b="1" u="none" dirty="0">
                <a:solidFill>
                  <a:prstClr val="black"/>
                </a:solidFill>
                <a:latin typeface="+mj-lt"/>
              </a:rPr>
              <a:t>FUENTE: Secretaría de Economía. Dirección General de Inversión Extranjera</a:t>
            </a:r>
            <a:endParaRPr lang="es-ES" sz="1400" b="1" u="none" dirty="0">
              <a:solidFill>
                <a:prstClr val="black"/>
              </a:solidFill>
              <a:latin typeface="+mj-lt"/>
            </a:endParaRPr>
          </a:p>
        </p:txBody>
      </p:sp>
      <p:graphicFrame>
        <p:nvGraphicFramePr>
          <p:cNvPr id="83974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55321058"/>
              </p:ext>
            </p:extLst>
          </p:nvPr>
        </p:nvGraphicFramePr>
        <p:xfrm>
          <a:off x="179388" y="2205038"/>
          <a:ext cx="8824912" cy="3298825"/>
        </p:xfrm>
        <a:graphic>
          <a:graphicData uri="http://schemas.openxmlformats.org/presentationml/2006/ole">
            <p:oleObj spid="_x0000_s43442" name="Worksheet" r:id="rId4" imgW="9991731" imgH="2552779" progId="Excel.Sheet.12">
              <p:embed/>
            </p:oleObj>
          </a:graphicData>
        </a:graphic>
      </p:graphicFrame>
      <p:sp>
        <p:nvSpPr>
          <p:cNvPr id="2" name="1 Rectángulo"/>
          <p:cNvSpPr/>
          <p:nvPr/>
        </p:nvSpPr>
        <p:spPr>
          <a:xfrm>
            <a:off x="3311140" y="1453642"/>
            <a:ext cx="2561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s-MX" b="1" dirty="0">
                <a:solidFill>
                  <a:prstClr val="black"/>
                </a:solidFill>
                <a:latin typeface="+mj-lt"/>
                <a:cs typeface="Calibri" pitchFamily="34" charset="0"/>
              </a:rPr>
              <a:t>(MILLONES DE DÓLARES)</a:t>
            </a:r>
          </a:p>
        </p:txBody>
      </p:sp>
    </p:spTree>
    <p:extLst>
      <p:ext uri="{BB962C8B-B14F-4D97-AF65-F5344CB8AC3E}">
        <p14:creationId xmlns:p14="http://schemas.microsoft.com/office/powerpoint/2010/main" xmlns="" val="828563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sz="4000" i="0" dirty="0"/>
              <a:t>4. AVANCES EN LA PRODUCCIÓN AGROPECUARIA</a:t>
            </a:r>
            <a:r>
              <a:rPr lang="es-ES" sz="4000" i="0" dirty="0"/>
              <a:t/>
            </a:r>
            <a:br>
              <a:rPr lang="es-ES" sz="4000" i="0" dirty="0"/>
            </a:br>
            <a:endParaRPr lang="es-MX" sz="4000" i="0" dirty="0"/>
          </a:p>
        </p:txBody>
      </p:sp>
    </p:spTree>
    <p:extLst>
      <p:ext uri="{BB962C8B-B14F-4D97-AF65-F5344CB8AC3E}">
        <p14:creationId xmlns:p14="http://schemas.microsoft.com/office/powerpoint/2010/main" xmlns="" val="26136455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83174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defRPr/>
            </a:pPr>
            <a:r>
              <a:rPr lang="es-MX" sz="2400" b="1" dirty="0">
                <a:effectLst/>
                <a:ea typeface="+mn-ea"/>
                <a:cs typeface="+mn-cs"/>
              </a:rPr>
              <a:t>PERSPECTIVAS DE LA SUPERFICIE SEMBRADA EN MÉXICO</a:t>
            </a:r>
            <a:r>
              <a:rPr lang="es-ES" sz="2400" b="1" dirty="0" smtClean="0">
                <a:effectLst/>
                <a:ea typeface="+mn-ea"/>
                <a:cs typeface="+mn-cs"/>
              </a:rPr>
              <a:t>, CICLO OTOÑO - INVIERNO.</a:t>
            </a:r>
          </a:p>
        </p:txBody>
      </p:sp>
      <p:sp>
        <p:nvSpPr>
          <p:cNvPr id="77827" name="Rectangle 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829" name="8 Rectángulo"/>
          <p:cNvSpPr>
            <a:spLocks noChangeArrowheads="1"/>
          </p:cNvSpPr>
          <p:nvPr/>
        </p:nvSpPr>
        <p:spPr bwMode="auto">
          <a:xfrm>
            <a:off x="1346342" y="5435936"/>
            <a:ext cx="61293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SIAP. Datos al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31 de diciembre de cada año.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*Reporte mensual más reciente emitido por el SIAP (SAGARPA).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61246078"/>
              </p:ext>
            </p:extLst>
          </p:nvPr>
        </p:nvGraphicFramePr>
        <p:xfrm>
          <a:off x="107952" y="2189169"/>
          <a:ext cx="8928100" cy="3246769"/>
        </p:xfrm>
        <a:graphic>
          <a:graphicData uri="http://schemas.openxmlformats.org/presentationml/2006/ole">
            <p:oleObj spid="_x0000_s227444" name="Worksheet" r:id="rId3" imgW="7277166" imgH="2009795" progId="Excel.Sheet.12">
              <p:embed/>
            </p:oleObj>
          </a:graphicData>
        </a:graphic>
      </p:graphicFrame>
      <p:sp>
        <p:nvSpPr>
          <p:cNvPr id="7" name="11 CuadroTexto"/>
          <p:cNvSpPr txBox="1">
            <a:spLocks noChangeArrowheads="1"/>
          </p:cNvSpPr>
          <p:nvPr/>
        </p:nvSpPr>
        <p:spPr bwMode="auto">
          <a:xfrm>
            <a:off x="539556" y="1691516"/>
            <a:ext cx="8027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Miles de </a:t>
            </a: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Hectáreas)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664666" y="1378529"/>
            <a:ext cx="4021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itchFamily="34" charset="0"/>
              </a:rPr>
              <a:t>(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Avance al </a:t>
            </a:r>
            <a:r>
              <a:rPr kumimoji="0" lang="es-MX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 de </a:t>
            </a:r>
            <a:r>
              <a:rPr lang="es-MX" b="1" noProof="0" dirty="0" smtClean="0">
                <a:solidFill>
                  <a:prstClr val="black"/>
                </a:solidFill>
                <a:latin typeface="Calibri"/>
              </a:rPr>
              <a:t>diciembre</a:t>
            </a:r>
            <a:r>
              <a:rPr kumimoji="0" lang="es-MX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del </a:t>
            </a:r>
            <a:r>
              <a:rPr kumimoji="0" lang="es-MX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itchFamily="34" charset="0"/>
              </a:rPr>
              <a:t>2015*) </a:t>
            </a:r>
            <a:endParaRPr kumimoji="0" lang="es-MX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20934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10"/>
            <a:ext cx="9144000" cy="965519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eaLnBrk="0" hangingPunct="0">
              <a:defRPr/>
            </a:pPr>
            <a:r>
              <a:rPr lang="es-ES" sz="2400" b="1" dirty="0">
                <a:effectLst/>
              </a:rPr>
              <a:t>PERSPECTIVAS DE LA PRODUCCION DE GRANOS EN MÉXICO,</a:t>
            </a:r>
            <a:r>
              <a:rPr lang="es-ES" sz="2400" b="1" dirty="0" smtClean="0">
                <a:effectLst/>
                <a:ea typeface="+mn-ea"/>
                <a:cs typeface="+mn-cs"/>
              </a:rPr>
              <a:t>  CICLO </a:t>
            </a:r>
            <a:r>
              <a:rPr lang="es-ES" sz="2400" b="1" dirty="0" smtClean="0">
                <a:effectLst/>
              </a:rPr>
              <a:t>OTONO INVIERNO</a:t>
            </a:r>
            <a:r>
              <a:rPr lang="es-ES" sz="2400" b="1" dirty="0" smtClean="0">
                <a:effectLst/>
                <a:ea typeface="+mn-ea"/>
                <a:cs typeface="+mn-cs"/>
              </a:rPr>
              <a:t>.</a:t>
            </a:r>
          </a:p>
        </p:txBody>
      </p:sp>
      <p:sp>
        <p:nvSpPr>
          <p:cNvPr id="77827" name="Rectangle 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7829" name="8 Rectángulo"/>
          <p:cNvSpPr>
            <a:spLocks noChangeArrowheads="1"/>
          </p:cNvSpPr>
          <p:nvPr/>
        </p:nvSpPr>
        <p:spPr bwMode="auto">
          <a:xfrm>
            <a:off x="1346329" y="5674022"/>
            <a:ext cx="612937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Fuente: SIAP. Datos al 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31 de diciembre de cada año.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*Reporte mensual más reciente emitido por el SIAP (SAGARPA).</a:t>
            </a: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.</a:t>
            </a: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graphicFrame>
        <p:nvGraphicFramePr>
          <p:cNvPr id="3" name="2 Objeto"/>
          <p:cNvGraphicFramePr>
            <a:graphicFrameLocks noChangeAspect="1"/>
          </p:cNvGraphicFramePr>
          <p:nvPr>
            <p:extLst/>
          </p:nvPr>
        </p:nvGraphicFramePr>
        <p:xfrm>
          <a:off x="107952" y="2439992"/>
          <a:ext cx="8928100" cy="3246437"/>
        </p:xfrm>
        <a:graphic>
          <a:graphicData uri="http://schemas.openxmlformats.org/presentationml/2006/ole">
            <p:oleObj spid="_x0000_s277506" name="Worksheet" r:id="rId3" imgW="7277166" imgH="2009795" progId="Excel.Sheet.12">
              <p:embed/>
            </p:oleObj>
          </a:graphicData>
        </a:graphic>
      </p:graphicFrame>
      <p:sp>
        <p:nvSpPr>
          <p:cNvPr id="7" name="11 CuadroTexto"/>
          <p:cNvSpPr txBox="1">
            <a:spLocks noChangeArrowheads="1"/>
          </p:cNvSpPr>
          <p:nvPr/>
        </p:nvSpPr>
        <p:spPr bwMode="auto">
          <a:xfrm>
            <a:off x="539556" y="1796623"/>
            <a:ext cx="8027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(Miles de Toneladas)</a:t>
            </a: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649975" y="1481291"/>
            <a:ext cx="407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Calibri" pitchFamily="34" charset="0"/>
              </a:rPr>
              <a:t>(</a:t>
            </a: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Avance al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mes de diciembre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Calibri" pitchFamily="34" charset="0"/>
              </a:rPr>
              <a:t>del 2015 *) </a:t>
            </a:r>
            <a:endParaRPr kumimoji="0" lang="es-MX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760657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10"/>
            <a:ext cx="9144000" cy="965519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eaLnBrk="0" hangingPunct="0">
              <a:defRPr/>
            </a:pPr>
            <a:r>
              <a:rPr lang="es-ES" sz="2400" b="1" dirty="0">
                <a:effectLst/>
              </a:rPr>
              <a:t>PERSPECTIVAS DE LA PRODUCCION DE GRANOS EN MÉXICO,</a:t>
            </a:r>
            <a:r>
              <a:rPr lang="es-ES" sz="2400" b="1" dirty="0" smtClean="0">
                <a:effectLst/>
                <a:ea typeface="+mn-ea"/>
                <a:cs typeface="+mn-cs"/>
              </a:rPr>
              <a:t>  CICLO </a:t>
            </a:r>
            <a:r>
              <a:rPr lang="es-ES" sz="2400" b="1" dirty="0">
                <a:effectLst/>
              </a:rPr>
              <a:t>PRIMAVERA VERANO</a:t>
            </a:r>
            <a:r>
              <a:rPr lang="es-ES" sz="2400" b="1" dirty="0" smtClean="0">
                <a:effectLst/>
                <a:ea typeface="+mn-ea"/>
                <a:cs typeface="+mn-cs"/>
              </a:rPr>
              <a:t>.</a:t>
            </a:r>
          </a:p>
        </p:txBody>
      </p:sp>
      <p:sp>
        <p:nvSpPr>
          <p:cNvPr id="77827" name="Rectangle 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77829" name="8 Rectángulo"/>
          <p:cNvSpPr>
            <a:spLocks noChangeArrowheads="1"/>
          </p:cNvSpPr>
          <p:nvPr/>
        </p:nvSpPr>
        <p:spPr bwMode="auto">
          <a:xfrm>
            <a:off x="1346329" y="5674022"/>
            <a:ext cx="612937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dirty="0">
                <a:solidFill>
                  <a:prstClr val="black"/>
                </a:solidFill>
                <a:latin typeface="+mj-lt"/>
              </a:rPr>
              <a:t>Fuente: SIAP. Datos al </a:t>
            </a:r>
            <a:r>
              <a:rPr lang="es-ES" dirty="0" smtClean="0">
                <a:solidFill>
                  <a:prstClr val="black"/>
                </a:solidFill>
                <a:latin typeface="+mj-lt"/>
              </a:rPr>
              <a:t>31 de diciembre de cada año.</a:t>
            </a:r>
          </a:p>
          <a:p>
            <a:pPr algn="ctr"/>
            <a:r>
              <a:rPr lang="es-ES" dirty="0" smtClean="0">
                <a:solidFill>
                  <a:prstClr val="black"/>
                </a:solidFill>
                <a:latin typeface="+mj-lt"/>
              </a:rPr>
              <a:t>*Reporte mensual más reciente emitido por el SIAP (SAGARPA).</a:t>
            </a:r>
            <a:endParaRPr lang="es-MX" dirty="0" smtClean="0">
              <a:solidFill>
                <a:prstClr val="black"/>
              </a:solidFill>
              <a:latin typeface="+mj-lt"/>
            </a:endParaRPr>
          </a:p>
          <a:p>
            <a:pPr algn="ctr"/>
            <a:r>
              <a:rPr lang="es-ES" dirty="0" smtClean="0">
                <a:solidFill>
                  <a:prstClr val="black"/>
                </a:solidFill>
                <a:latin typeface="+mj-lt"/>
              </a:rPr>
              <a:t>.</a:t>
            </a:r>
            <a:endParaRPr lang="es-MX" dirty="0">
              <a:solidFill>
                <a:prstClr val="black"/>
              </a:solidFill>
              <a:latin typeface="+mj-lt"/>
            </a:endParaRPr>
          </a:p>
        </p:txBody>
      </p:sp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94255919"/>
              </p:ext>
            </p:extLst>
          </p:nvPr>
        </p:nvGraphicFramePr>
        <p:xfrm>
          <a:off x="107952" y="2439992"/>
          <a:ext cx="8928100" cy="3246437"/>
        </p:xfrm>
        <a:graphic>
          <a:graphicData uri="http://schemas.openxmlformats.org/presentationml/2006/ole">
            <p:oleObj spid="_x0000_s240668" name="Worksheet" r:id="rId3" imgW="7277166" imgH="2009795" progId="Excel.Sheet.12">
              <p:embed/>
            </p:oleObj>
          </a:graphicData>
        </a:graphic>
      </p:graphicFrame>
      <p:sp>
        <p:nvSpPr>
          <p:cNvPr id="7" name="11 CuadroTexto"/>
          <p:cNvSpPr txBox="1">
            <a:spLocks noChangeArrowheads="1"/>
          </p:cNvSpPr>
          <p:nvPr/>
        </p:nvSpPr>
        <p:spPr bwMode="auto">
          <a:xfrm>
            <a:off x="539556" y="1796623"/>
            <a:ext cx="8027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prstClr val="black"/>
                </a:solidFill>
                <a:latin typeface="+mj-lt"/>
              </a:rPr>
              <a:t>(Miles de Toneladas)</a:t>
            </a:r>
            <a:endParaRPr lang="es-MX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649975" y="1481291"/>
            <a:ext cx="407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dirty="0">
                <a:solidFill>
                  <a:prstClr val="black"/>
                </a:solidFill>
                <a:latin typeface="+mj-lt"/>
                <a:cs typeface="Calibri" pitchFamily="34" charset="0"/>
              </a:rPr>
              <a:t>(</a:t>
            </a:r>
            <a:r>
              <a:rPr lang="es-MX" b="1" dirty="0">
                <a:solidFill>
                  <a:prstClr val="black"/>
                </a:solidFill>
                <a:latin typeface="+mj-lt"/>
              </a:rPr>
              <a:t>Avance al </a:t>
            </a:r>
            <a:r>
              <a:rPr lang="es-MX" b="1" dirty="0" smtClean="0">
                <a:solidFill>
                  <a:prstClr val="black"/>
                </a:solidFill>
                <a:latin typeface="+mj-lt"/>
              </a:rPr>
              <a:t>mes de diciembre </a:t>
            </a:r>
            <a:r>
              <a:rPr lang="es-MX" b="1" dirty="0" smtClean="0">
                <a:solidFill>
                  <a:prstClr val="black"/>
                </a:solidFill>
                <a:latin typeface="+mj-lt"/>
                <a:cs typeface="Calibri" pitchFamily="34" charset="0"/>
              </a:rPr>
              <a:t>del 2015 *) </a:t>
            </a:r>
            <a:endParaRPr lang="es-MX" b="1" dirty="0">
              <a:solidFill>
                <a:prstClr val="black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59203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noFill/>
          <a:ln>
            <a:noFill/>
          </a:ln>
        </p:spPr>
        <p:txBody>
          <a:bodyPr anchor="ctr">
            <a:normAutofit fontScale="90000"/>
          </a:bodyPr>
          <a:lstStyle/>
          <a:p>
            <a:pPr eaLnBrk="0" hangingPunct="0">
              <a:defRPr/>
            </a:pPr>
            <a:r>
              <a:rPr lang="es-MX" sz="2800" b="1" dirty="0" smtClean="0">
                <a:effectLst/>
                <a:ea typeface="+mn-ea"/>
                <a:cs typeface="+mn-cs"/>
              </a:rPr>
              <a:t>VOLUMEN DE PRODUCCIÓN DE CARNE EN CANAL</a:t>
            </a:r>
            <a:br>
              <a:rPr lang="es-MX" sz="2800" b="1" dirty="0" smtClean="0">
                <a:effectLst/>
                <a:ea typeface="+mn-ea"/>
                <a:cs typeface="+mn-cs"/>
              </a:rPr>
            </a:br>
            <a:r>
              <a:rPr lang="es-MX" sz="2800" b="1" dirty="0" smtClean="0">
                <a:effectLst/>
                <a:ea typeface="+mn-ea"/>
                <a:cs typeface="+mn-cs"/>
              </a:rPr>
              <a:t>Y PARTICIPACIÓN, AÑO 2014 VS 2015</a:t>
            </a:r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17410196"/>
              </p:ext>
            </p:extLst>
          </p:nvPr>
        </p:nvGraphicFramePr>
        <p:xfrm>
          <a:off x="1083085" y="2550593"/>
          <a:ext cx="7054850" cy="3378200"/>
        </p:xfrm>
        <a:graphic>
          <a:graphicData uri="http://schemas.openxmlformats.org/presentationml/2006/ole">
            <p:oleObj spid="_x0000_s234549" name="Worksheet" r:id="rId3" imgW="3486156" imgH="1685890" progId="Excel.Sheet.8">
              <p:embed/>
            </p:oleObj>
          </a:graphicData>
        </a:graphic>
      </p:graphicFrame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043608" y="6042774"/>
            <a:ext cx="2187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Fuente: SIAP (SAGARPA)</a:t>
            </a:r>
            <a:endParaRPr lang="es-ES" sz="1600" dirty="0">
              <a:solidFill>
                <a:prstClr val="black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516112" y="1525088"/>
            <a:ext cx="4188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>
                <a:solidFill>
                  <a:prstClr val="black"/>
                </a:solidFill>
              </a:rPr>
              <a:t>Toneladas</a:t>
            </a:r>
          </a:p>
          <a:p>
            <a:pPr algn="ctr"/>
            <a:r>
              <a:rPr lang="es-MX" b="1" dirty="0">
                <a:solidFill>
                  <a:prstClr val="black"/>
                </a:solidFill>
              </a:rPr>
              <a:t>(Avance al mes de </a:t>
            </a:r>
            <a:r>
              <a:rPr lang="es-MX" b="1" dirty="0" smtClean="0">
                <a:solidFill>
                  <a:prstClr val="black"/>
                </a:solidFill>
              </a:rPr>
              <a:t>diciembre de cada año)</a:t>
            </a:r>
            <a:endParaRPr lang="es-MX" b="1" dirty="0">
              <a:solidFill>
                <a:prstClr val="black"/>
              </a:solidFill>
            </a:endParaRPr>
          </a:p>
        </p:txBody>
      </p:sp>
      <p:sp>
        <p:nvSpPr>
          <p:cNvPr id="6" name="5 Elipse"/>
          <p:cNvSpPr/>
          <p:nvPr/>
        </p:nvSpPr>
        <p:spPr>
          <a:xfrm>
            <a:off x="7092280" y="3522494"/>
            <a:ext cx="1368152" cy="25202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32435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noFill/>
          <a:ln>
            <a:noFill/>
          </a:ln>
        </p:spPr>
        <p:txBody>
          <a:bodyPr anchor="ctr"/>
          <a:lstStyle/>
          <a:p>
            <a:pPr eaLnBrk="0" hangingPunct="0">
              <a:defRPr/>
            </a:pPr>
            <a:r>
              <a:rPr lang="es-MX" sz="2400" b="1" dirty="0" smtClean="0">
                <a:ea typeface="+mn-ea"/>
                <a:cs typeface="+mn-cs"/>
              </a:rPr>
              <a:t>VOLUMEN DE PRODUCCIÓN DE LECHE Y OTROS PRODUCTOS PECUARIOS,  AÑO 2014 vs 2015</a:t>
            </a: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848072" y="5816915"/>
            <a:ext cx="6172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dirty="0">
                <a:solidFill>
                  <a:prstClr val="black"/>
                </a:solidFill>
                <a:latin typeface="+mj-lt"/>
              </a:rPr>
              <a:t>1/ Miles de litros.</a:t>
            </a:r>
          </a:p>
        </p:txBody>
      </p:sp>
      <p:graphicFrame>
        <p:nvGraphicFramePr>
          <p:cNvPr id="2457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73247201"/>
              </p:ext>
            </p:extLst>
          </p:nvPr>
        </p:nvGraphicFramePr>
        <p:xfrm>
          <a:off x="754585" y="2222811"/>
          <a:ext cx="7489825" cy="3594100"/>
        </p:xfrm>
        <a:graphic>
          <a:graphicData uri="http://schemas.openxmlformats.org/presentationml/2006/ole">
            <p:oleObj spid="_x0000_s34233" name="Worksheet" r:id="rId3" imgW="3543269" imgH="1685890" progId="Excel.Sheet.8">
              <p:embed/>
            </p:oleObj>
          </a:graphicData>
        </a:graphic>
      </p:graphicFrame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827590" y="6330806"/>
            <a:ext cx="2187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600" dirty="0">
                <a:solidFill>
                  <a:prstClr val="black"/>
                </a:solidFill>
                <a:latin typeface="+mj-lt"/>
              </a:rPr>
              <a:t>Fuente: SIAP (SAGARPA)</a:t>
            </a:r>
            <a:endParaRPr lang="es-ES" sz="16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599883" y="1453649"/>
            <a:ext cx="4188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>
                <a:solidFill>
                  <a:prstClr val="black"/>
                </a:solidFill>
                <a:latin typeface="+mj-lt"/>
              </a:rPr>
              <a:t>Toneladas</a:t>
            </a:r>
          </a:p>
          <a:p>
            <a:pPr algn="ctr"/>
            <a:r>
              <a:rPr lang="es-MX" b="1" dirty="0">
                <a:solidFill>
                  <a:prstClr val="black"/>
                </a:solidFill>
                <a:latin typeface="+mj-lt"/>
              </a:rPr>
              <a:t>(Avance al mes de </a:t>
            </a:r>
            <a:r>
              <a:rPr lang="es-MX" b="1" dirty="0" smtClean="0">
                <a:solidFill>
                  <a:prstClr val="black"/>
                </a:solidFill>
                <a:latin typeface="+mj-lt"/>
              </a:rPr>
              <a:t>diciembre de cada año)</a:t>
            </a:r>
            <a:endParaRPr lang="es-MX" b="1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9" name="8 Elipse"/>
          <p:cNvSpPr/>
          <p:nvPr/>
        </p:nvSpPr>
        <p:spPr>
          <a:xfrm>
            <a:off x="6495133" y="2877209"/>
            <a:ext cx="1584176" cy="30704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963566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5. AVANCES EN LA PRODUCCIÓN PESQUERA</a:t>
            </a:r>
            <a:endParaRPr lang="es-MX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36613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noFill/>
          <a:ln>
            <a:noFill/>
          </a:ln>
        </p:spPr>
        <p:txBody>
          <a:bodyPr anchor="ctr">
            <a:normAutofit fontScale="90000"/>
          </a:bodyPr>
          <a:lstStyle/>
          <a:p>
            <a:pPr eaLnBrk="0" hangingPunct="0">
              <a:defRPr/>
            </a:pPr>
            <a:r>
              <a:rPr lang="es-MX" sz="2800" b="1" dirty="0" smtClean="0">
                <a:effectLst/>
                <a:ea typeface="+mn-ea"/>
                <a:cs typeface="+mn-cs"/>
              </a:rPr>
              <a:t>VOLUMEN DE PRODUCCIÓN PESQUERA </a:t>
            </a:r>
            <a:br>
              <a:rPr lang="es-MX" sz="2800" b="1" dirty="0" smtClean="0">
                <a:effectLst/>
                <a:ea typeface="+mn-ea"/>
                <a:cs typeface="+mn-cs"/>
              </a:rPr>
            </a:br>
            <a:r>
              <a:rPr lang="es-MX" sz="2800" b="1" dirty="0" smtClean="0">
                <a:effectLst/>
                <a:ea typeface="+mn-ea"/>
                <a:cs typeface="+mn-cs"/>
              </a:rPr>
              <a:t>PRINCIPALES ESPECIES Y PARTICIPACIÓN, AÑO 2014 VS 2015</a:t>
            </a:r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87727035"/>
              </p:ext>
            </p:extLst>
          </p:nvPr>
        </p:nvGraphicFramePr>
        <p:xfrm>
          <a:off x="366713" y="2397125"/>
          <a:ext cx="8577262" cy="3379788"/>
        </p:xfrm>
        <a:graphic>
          <a:graphicData uri="http://schemas.openxmlformats.org/presentationml/2006/ole">
            <p:oleObj spid="_x0000_s230459" name="Worksheet" r:id="rId3" imgW="4238458" imgH="1685890" progId="Excel.Sheet.8">
              <p:embed/>
            </p:oleObj>
          </a:graphicData>
        </a:graphic>
      </p:graphicFrame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043608" y="6241080"/>
            <a:ext cx="2187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600" kern="0" dirty="0">
                <a:solidFill>
                  <a:prstClr val="black"/>
                </a:solidFill>
              </a:rPr>
              <a:t>Fuente: SIAP (SAGARPA)</a:t>
            </a:r>
            <a:endParaRPr lang="es-ES" sz="1600" kern="0" dirty="0">
              <a:solidFill>
                <a:prstClr val="black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442312" y="1525088"/>
            <a:ext cx="4336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Toneladas</a:t>
            </a:r>
          </a:p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(Avance al mes de </a:t>
            </a:r>
            <a:r>
              <a:rPr lang="es-MX" b="1" kern="0" dirty="0" smtClean="0">
                <a:solidFill>
                  <a:prstClr val="black"/>
                </a:solidFill>
              </a:rPr>
              <a:t>septiembre de cada año)</a:t>
            </a:r>
            <a:endParaRPr lang="es-MX" b="1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542073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noFill/>
          <a:ln>
            <a:noFill/>
          </a:ln>
        </p:spPr>
        <p:txBody>
          <a:bodyPr anchor="ctr">
            <a:normAutofit fontScale="90000"/>
          </a:bodyPr>
          <a:lstStyle/>
          <a:p>
            <a:pPr eaLnBrk="0" hangingPunct="0">
              <a:defRPr/>
            </a:pPr>
            <a:r>
              <a:rPr lang="es-MX" sz="2800" b="1" dirty="0" smtClean="0">
                <a:effectLst/>
                <a:ea typeface="+mn-ea"/>
                <a:cs typeface="+mn-cs"/>
              </a:rPr>
              <a:t>VOLUMEN DE PRODUCCIÓN PESQUERA  DE SARDINA</a:t>
            </a:r>
            <a:br>
              <a:rPr lang="es-MX" sz="2800" b="1" dirty="0" smtClean="0">
                <a:effectLst/>
                <a:ea typeface="+mn-ea"/>
                <a:cs typeface="+mn-cs"/>
              </a:rPr>
            </a:br>
            <a:r>
              <a:rPr lang="es-MX" sz="2800" b="1" dirty="0" smtClean="0">
                <a:effectLst/>
                <a:ea typeface="+mn-ea"/>
                <a:cs typeface="+mn-cs"/>
              </a:rPr>
              <a:t>POR ENTIDAD FEDERATIVA Y PARTICIPACIÓN, AÑO 2014 VS 2015</a:t>
            </a:r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62687488"/>
              </p:ext>
            </p:extLst>
          </p:nvPr>
        </p:nvGraphicFramePr>
        <p:xfrm>
          <a:off x="167914" y="2384425"/>
          <a:ext cx="8885237" cy="2730500"/>
        </p:xfrm>
        <a:graphic>
          <a:graphicData uri="http://schemas.openxmlformats.org/presentationml/2006/ole">
            <p:oleObj spid="_x0000_s231484" name="Worksheet" r:id="rId3" imgW="4390885" imgH="1361985" progId="Excel.Sheet.8">
              <p:embed/>
            </p:oleObj>
          </a:graphicData>
        </a:graphic>
      </p:graphicFrame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043608" y="6241080"/>
            <a:ext cx="2187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600" kern="0" dirty="0">
                <a:solidFill>
                  <a:prstClr val="black"/>
                </a:solidFill>
              </a:rPr>
              <a:t>Fuente: SIAP (SAGARPA)</a:t>
            </a:r>
            <a:endParaRPr lang="es-ES" sz="1600" kern="0" dirty="0">
              <a:solidFill>
                <a:prstClr val="black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442312" y="1525088"/>
            <a:ext cx="4336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Toneladas</a:t>
            </a:r>
          </a:p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(Avance al mes de </a:t>
            </a:r>
            <a:r>
              <a:rPr lang="es-MX" b="1" kern="0" dirty="0" smtClean="0">
                <a:solidFill>
                  <a:prstClr val="black"/>
                </a:solidFill>
              </a:rPr>
              <a:t>septiembre de cada año)</a:t>
            </a:r>
            <a:endParaRPr lang="es-MX" b="1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05706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noFill/>
          <a:ln>
            <a:noFill/>
          </a:ln>
        </p:spPr>
        <p:txBody>
          <a:bodyPr anchor="ctr">
            <a:normAutofit fontScale="90000"/>
          </a:bodyPr>
          <a:lstStyle/>
          <a:p>
            <a:pPr eaLnBrk="0" hangingPunct="0">
              <a:defRPr/>
            </a:pPr>
            <a:r>
              <a:rPr lang="es-MX" sz="2800" b="1" dirty="0" smtClean="0">
                <a:effectLst/>
                <a:ea typeface="+mn-ea"/>
                <a:cs typeface="+mn-cs"/>
              </a:rPr>
              <a:t>VOLUMEN DE PRODUCCIÓN PESQUERA  DE ATÚN</a:t>
            </a:r>
            <a:br>
              <a:rPr lang="es-MX" sz="2800" b="1" dirty="0" smtClean="0">
                <a:effectLst/>
                <a:ea typeface="+mn-ea"/>
                <a:cs typeface="+mn-cs"/>
              </a:rPr>
            </a:br>
            <a:r>
              <a:rPr lang="es-MX" sz="2800" b="1" dirty="0" smtClean="0">
                <a:effectLst/>
                <a:ea typeface="+mn-ea"/>
                <a:cs typeface="+mn-cs"/>
              </a:rPr>
              <a:t>POR ENTIDAD FEDERATIVA Y PARTICIPACIÓN, AÑO 2014 VS 2015</a:t>
            </a:r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93195287"/>
              </p:ext>
            </p:extLst>
          </p:nvPr>
        </p:nvGraphicFramePr>
        <p:xfrm>
          <a:off x="366713" y="2397125"/>
          <a:ext cx="8577262" cy="2730500"/>
        </p:xfrm>
        <a:graphic>
          <a:graphicData uri="http://schemas.openxmlformats.org/presentationml/2006/ole">
            <p:oleObj spid="_x0000_s232507" name="Worksheet" r:id="rId3" imgW="4238458" imgH="1361985" progId="Excel.Sheet.8">
              <p:embed/>
            </p:oleObj>
          </a:graphicData>
        </a:graphic>
      </p:graphicFrame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043608" y="6241080"/>
            <a:ext cx="2187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600" kern="0" dirty="0">
                <a:solidFill>
                  <a:prstClr val="black"/>
                </a:solidFill>
              </a:rPr>
              <a:t>Fuente: SIAP (SAGARPA)</a:t>
            </a:r>
            <a:endParaRPr lang="es-ES" sz="1600" kern="0" dirty="0">
              <a:solidFill>
                <a:prstClr val="black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442312" y="1525088"/>
            <a:ext cx="4336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Toneladas</a:t>
            </a:r>
          </a:p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(Avance al mes de </a:t>
            </a:r>
            <a:r>
              <a:rPr lang="es-MX" b="1" kern="0" dirty="0" smtClean="0">
                <a:solidFill>
                  <a:prstClr val="black"/>
                </a:solidFill>
              </a:rPr>
              <a:t>septiembre de cada año)</a:t>
            </a:r>
            <a:endParaRPr lang="es-MX" b="1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902693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noFill/>
          <a:ln>
            <a:noFill/>
          </a:ln>
        </p:spPr>
        <p:txBody>
          <a:bodyPr anchor="ctr">
            <a:normAutofit fontScale="90000"/>
          </a:bodyPr>
          <a:lstStyle/>
          <a:p>
            <a:pPr eaLnBrk="0" hangingPunct="0">
              <a:defRPr/>
            </a:pPr>
            <a:r>
              <a:rPr lang="es-MX" sz="2800" b="1" dirty="0" smtClean="0">
                <a:effectLst/>
                <a:ea typeface="+mn-ea"/>
                <a:cs typeface="+mn-cs"/>
              </a:rPr>
              <a:t>VOLUMEN DE PRODUCCIÓN PESQUERA  DE CAMARÓN</a:t>
            </a:r>
            <a:br>
              <a:rPr lang="es-MX" sz="2800" b="1" dirty="0" smtClean="0">
                <a:effectLst/>
                <a:ea typeface="+mn-ea"/>
                <a:cs typeface="+mn-cs"/>
              </a:rPr>
            </a:br>
            <a:r>
              <a:rPr lang="es-MX" sz="2800" b="1" dirty="0" smtClean="0">
                <a:effectLst/>
                <a:ea typeface="+mn-ea"/>
                <a:cs typeface="+mn-cs"/>
              </a:rPr>
              <a:t>POR ENTIDAD FEDERATIVA Y PARTICIPACIÓN, AÑO 2014 VS 2015</a:t>
            </a:r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69814956"/>
              </p:ext>
            </p:extLst>
          </p:nvPr>
        </p:nvGraphicFramePr>
        <p:xfrm>
          <a:off x="246063" y="2397125"/>
          <a:ext cx="8636000" cy="3602038"/>
        </p:xfrm>
        <a:graphic>
          <a:graphicData uri="http://schemas.openxmlformats.org/presentationml/2006/ole">
            <p:oleObj spid="_x0000_s233530" name="Worksheet" r:id="rId3" imgW="4390885" imgH="1848031" progId="Excel.Sheet.8">
              <p:embed/>
            </p:oleObj>
          </a:graphicData>
        </a:graphic>
      </p:graphicFrame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45526" y="6313202"/>
            <a:ext cx="2187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600" kern="0" dirty="0">
                <a:solidFill>
                  <a:prstClr val="black"/>
                </a:solidFill>
              </a:rPr>
              <a:t>Fuente: SIAP (SAGARPA)</a:t>
            </a:r>
            <a:endParaRPr lang="es-ES" sz="1600" kern="0" dirty="0">
              <a:solidFill>
                <a:prstClr val="black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442312" y="1525088"/>
            <a:ext cx="4336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Toneladas</a:t>
            </a:r>
          </a:p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(Avance al mes de </a:t>
            </a:r>
            <a:r>
              <a:rPr lang="es-MX" b="1" kern="0" dirty="0" smtClean="0">
                <a:solidFill>
                  <a:prstClr val="black"/>
                </a:solidFill>
              </a:rPr>
              <a:t>septiembre de cada año)</a:t>
            </a:r>
            <a:endParaRPr lang="es-MX" b="1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2568489"/>
      </p:ext>
    </p:extLst>
  </p:cSld>
  <p:clrMapOvr>
    <a:masterClrMapping/>
  </p:clrMapOvr>
</p:sld>
</file>

<file path=ppt/theme/theme1.xml><?xml version="1.0" encoding="utf-8"?>
<a:theme xmlns:a="http://schemas.openxmlformats.org/drawingml/2006/main" name="CNA PLANTILL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NA PLANTILLA" id="{CEB9BD6A-F2A8-452E-A099-16AD0DC3970C}" vid="{17F5952D-00FD-4196-AC01-5E2EC65B57AC}"/>
    </a:ext>
  </a:extLst>
</a:theme>
</file>

<file path=ppt/theme/theme2.xml><?xml version="1.0" encoding="utf-8"?>
<a:theme xmlns:a="http://schemas.openxmlformats.org/drawingml/2006/main" name="5_Office Theme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6_Office Theme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3_Office Theme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ffice Theme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CNA PLANTILLA</Template>
  <TotalTime>18000</TotalTime>
  <Words>3910</Words>
  <Application>Microsoft Office PowerPoint</Application>
  <PresentationFormat>Presentación en pantalla (4:3)</PresentationFormat>
  <Paragraphs>634</Paragraphs>
  <Slides>87</Slides>
  <Notes>15</Notes>
  <HiddenSlides>0</HiddenSlides>
  <MMClips>0</MMClips>
  <ScaleCrop>false</ScaleCrop>
  <HeadingPairs>
    <vt:vector size="6" baseType="variant">
      <vt:variant>
        <vt:lpstr>Tema</vt:lpstr>
      </vt:variant>
      <vt:variant>
        <vt:i4>8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87</vt:i4>
      </vt:variant>
    </vt:vector>
  </HeadingPairs>
  <TitlesOfParts>
    <vt:vector size="96" baseType="lpstr">
      <vt:lpstr>CNA PLANTILLA</vt:lpstr>
      <vt:lpstr>5_Office Theme</vt:lpstr>
      <vt:lpstr>3_Office Theme</vt:lpstr>
      <vt:lpstr>4_Office Theme</vt:lpstr>
      <vt:lpstr>6_Office Theme</vt:lpstr>
      <vt:lpstr>13_Office Theme</vt:lpstr>
      <vt:lpstr>7_Office Theme</vt:lpstr>
      <vt:lpstr>8_Office Theme</vt:lpstr>
      <vt:lpstr>Worksheet</vt:lpstr>
      <vt:lpstr>REPORTE DE INDICADORES MACROECONÓMICOS Y DEL SECTOR AGROALIMENTARIO</vt:lpstr>
      <vt:lpstr>CONTENIDO </vt:lpstr>
      <vt:lpstr>I.- COMENTARIOS GENERALES  DEL SECTOR </vt:lpstr>
      <vt:lpstr>COMENTARIOS GENERALES DEL SECTOR </vt:lpstr>
      <vt:lpstr>COMENTARIOS GENERALES DEL SECTOR</vt:lpstr>
      <vt:lpstr>COMENTARIOS GENERALES DEL SECTOR</vt:lpstr>
      <vt:lpstr>COMENTARIOS GENERALES DEL SECTOR</vt:lpstr>
      <vt:lpstr>II.- INDICADORES MACROECONÓMICOS PARA MÉXICO</vt:lpstr>
      <vt:lpstr>1.- EVOLUCIÓN DE LA ACTIVIDAD ECONÓMICA: PIB, IGAE, OTROS.</vt:lpstr>
      <vt:lpstr>PRODUCTO INTERNO BRUTO AL  TERCER TRIMESTRE DE 2015</vt:lpstr>
      <vt:lpstr>PRODUCTO INTERNO BRUTO  AL TERCER TRIMESTRE DE 2015 */</vt:lpstr>
      <vt:lpstr>PRODUCTO INTERNO BRUTO DE LAS ACTIVIDADES PRIMARIAS AL TERCER TRIMESTRE DEL 2015</vt:lpstr>
      <vt:lpstr>PRODUCTO INTERNO BRUTO DE  ACTIVIDADES SECUNDARIAS AL TERCER TRIMESTRE DEL 2015</vt:lpstr>
      <vt:lpstr>PRODUCTO INTERNO BRUTO DE LAS ACTIVIDADES TERCIARIAS AL TERCER TRIMESTRE DEL 2015</vt:lpstr>
      <vt:lpstr>INDICADOR GLOBAL DE LA ACTIVIDAD ECONÓMICA (IGAE) DURANTE NOVIEMBRE DEL 2015</vt:lpstr>
      <vt:lpstr>INDICADOR GLOBAL DE LA ACTIVIDAD ECONÓMICA (IGAE)  AL MES DE NOVIEMBRE DE 2015</vt:lpstr>
      <vt:lpstr>TENDENCIA DEL IGAE POR GRANDES GRUPOS DE ACTIVIDAD  (ÍNDICE 2008=100) AL MES DE NOVIEMBRE DE 2015</vt:lpstr>
      <vt:lpstr>INVERSIÓN FIJA BRUTA A  NOVIEMBRE DEL 2015</vt:lpstr>
      <vt:lpstr>FLUJOS TRIMESTRALES DE  INVERSIÓN EXTRANJERA DIRECTA</vt:lpstr>
      <vt:lpstr>ACTIVIDAD INDUSTRIAL A  NOVIEMBRE DE 2015</vt:lpstr>
      <vt:lpstr>INDICADORES DEL SECTOR MANUFACTURERO 1/  NOVIEMBRE DE 2015</vt:lpstr>
      <vt:lpstr>Diapositiva 22</vt:lpstr>
      <vt:lpstr>Diapositiva 23</vt:lpstr>
      <vt:lpstr>Diapositiva 24</vt:lpstr>
      <vt:lpstr>Diapositiva 25</vt:lpstr>
      <vt:lpstr>Diapositiva 26</vt:lpstr>
      <vt:lpstr>2.- EVOLUCIÓN DEL  COMERCIO EXTERIOR </vt:lpstr>
      <vt:lpstr>Diapositiva 28</vt:lpstr>
      <vt:lpstr>Diapositiva 29</vt:lpstr>
      <vt:lpstr>Diapositiva 30</vt:lpstr>
      <vt:lpstr>BALANZA COMERCIAL DE MÉXICO  (A DICIEMBRE DEL 2015)</vt:lpstr>
      <vt:lpstr>3.- EVOLUCIÓN DEL EMPLEO</vt:lpstr>
      <vt:lpstr>POBLACIÓN OCUPADA: % PARTICIPACIÓN DEL  SECTOR PRIMARIO EN EL TOTAL NACIONAL</vt:lpstr>
      <vt:lpstr>POBLACIÓN OCUPADA NACIONAL VS.  SECTOR AGROPECUARIO </vt:lpstr>
      <vt:lpstr>POBLACIÓN OCUPADA SEGÚN SU SECTOR DE ACTIVIDAD AL TERCER TRIMESTRE DE 2015</vt:lpstr>
      <vt:lpstr>TASA DE DESOCUPACIÓN  A DICIEMBRE DEL 2015</vt:lpstr>
      <vt:lpstr>POBLACIÓN SUBOCUPADA  AL TERCER TRIMESTRE DEL 2015</vt:lpstr>
      <vt:lpstr>ASEGURADOS PERMANENTES EN EL IMSS</vt:lpstr>
      <vt:lpstr>TRABAJADORES EVENTUALES DEL CAMPO REGISTRADOS EN EL IMSS AL ULTIMO DÍA DE CADA MES</vt:lpstr>
      <vt:lpstr>4.- INDICADORES DE CONFIANZA Y  CLIMA DE NEGOCIOS</vt:lpstr>
      <vt:lpstr>EVOLUCIÓN DEL ÍNDICE DE CONFIANZA  DEL CONSUMIDOR A ENERO DEL 2016</vt:lpstr>
      <vt:lpstr>INGRESOS POR SUMINISTRO DE BIENES Y SERVICIOS DE EMPRESAS COMERCIALES AL POR MAYOR A NOVIEMBRE DEL 2015</vt:lpstr>
      <vt:lpstr>INGRESOS POR SUMINISTRO  DE BIENES Y SERVICIOS DE EMPRESAS COMERCIALES AL POR MENOR A NOVIEMBRE DEL 2015</vt:lpstr>
      <vt:lpstr>RIESGO PAÍS  (PUNTOS BASE; AL 29 DE ENERO DEL 2016)</vt:lpstr>
      <vt:lpstr>5. EVOLUCIÓN DE LA INFLACIÓN  </vt:lpstr>
      <vt:lpstr>INFLACIÓN GENERAL Y SUBYACENTE  (% VARIACIÓN ANUAL; ENERO 2010  A ENERO DEL 2016)</vt:lpstr>
      <vt:lpstr>Diapositiva 47</vt:lpstr>
      <vt:lpstr>INFLACIÓN MENSUAL Y ANUALIZADA EN ALIMENTOS, BEBIDAS Y TABACO: VARIACIÓN E INCIDENCIA</vt:lpstr>
      <vt:lpstr>INFLACIÓN MENSUAL Y ANUALIZADA DE LOS PRODUCTOS AGROPECUARIOS: VARIACIÓN E INCIDENCIA</vt:lpstr>
      <vt:lpstr>ÍNDICE NACIONAL DE PRECIOS AL CONSUMIDOR</vt:lpstr>
      <vt:lpstr>Diapositiva 51</vt:lpstr>
      <vt:lpstr>ÍNDICE NACIONAL DE PRECIOS AL CONSUMIDOR: CLASIFICACIÓN DEL CONSUMO INDIVIDUAL POR FINALIDADES </vt:lpstr>
      <vt:lpstr>6.- EXPECTATIVAS PARA  EL 2015-2016</vt:lpstr>
      <vt:lpstr>EXPECTATIVAS DE LOS ESPECIALISTAS SOBRE LOS PRINCIPALES INDICADORES DE LA ECONOMÍA</vt:lpstr>
      <vt:lpstr>EXPECTATIVA DE VARIACIÓN ANUAL EN EL  NUMERO DE TRABAJADORES ASEGURADOS EN EL IMSS</vt:lpstr>
      <vt:lpstr>EXPECTATIVAS DE LA TASA DE  DESOCUPACIÓN NACIONAL</vt:lpstr>
      <vt:lpstr>EXPECTATIVAS SOBRE  EL DEFICIT ECONÓMICO</vt:lpstr>
      <vt:lpstr>EXPECTATIVAS SOBRE EL  SECTOR EXTERNO</vt:lpstr>
      <vt:lpstr>PERCEPCIÓN DEL ENTORNO ECONÓMICO</vt:lpstr>
      <vt:lpstr>PRONÓSTICO DE LA VARIACIÓN  DEL PIB DE ESTADOS UNIDOS</vt:lpstr>
      <vt:lpstr>III. INDICADORES SECTORIALES PARA MÉXICO</vt:lpstr>
      <vt:lpstr>1.- EVOLUCIÓN DEL  PIB AGROALIMENTARIO </vt:lpstr>
      <vt:lpstr>PIB AGROPECUARIO  (2004 AL TERCER TRIMESTRE DEL 2015)</vt:lpstr>
      <vt:lpstr>PIB AGROINDUSTRIAL  (2004 AL TERCER TRIMESTRE 2015)</vt:lpstr>
      <vt:lpstr>Diapositiva 65</vt:lpstr>
      <vt:lpstr>2. BALANZA COMERCIAL   AGROALIMENTARIA</vt:lpstr>
      <vt:lpstr>BALANZA COMERCIAL AGROALIMENTARIA (A NOVIEMBRE DEL 2015; MILLONES DE DÓLARES)</vt:lpstr>
      <vt:lpstr>COMERCIO EXTERIOR AGROALIMENTARIO DE MÉXICO  A NOVIEMBRE 2014-2015</vt:lpstr>
      <vt:lpstr>COMERCIO EXTERIOR AGROALIMENTARIO DE MÉXICO ENERO – NOVIEMBRE 2014-2015</vt:lpstr>
      <vt:lpstr>COMERCIO EXTERIOR AGROALIMENTARIO DE MÉXICO  ENERO – NOVIEMBRE 2014-2015</vt:lpstr>
      <vt:lpstr>3. FINANCIAMIENTO E INVERSIÓN EXTRANJERA DIRECTA</vt:lpstr>
      <vt:lpstr>SALDOS DE CARTERA AL SECTOR AGROALIMENTARIO  (AL ÚLTIMO DÍA DE CADA AÑO; A  DICIEMBRE DEL 2015)</vt:lpstr>
      <vt:lpstr>SALDOS DE CARTERA AL SECTOR AGROALIMENTARIO  (AL MES DE DICIEMBRE DEL 2015)</vt:lpstr>
      <vt:lpstr>FIRA: DESCUENTOS FONDO – FEFA -FOPESCA</vt:lpstr>
      <vt:lpstr>COLOCACIÓN FINANCIERA NACIONAL </vt:lpstr>
      <vt:lpstr>Diapositiva 76</vt:lpstr>
      <vt:lpstr>4. AVANCES EN LA PRODUCCIÓN AGROPECUARIA </vt:lpstr>
      <vt:lpstr>PERSPECTIVAS DE LA SUPERFICIE SEMBRADA EN MÉXICO, CICLO OTOÑO - INVIERNO.</vt:lpstr>
      <vt:lpstr>PERSPECTIVAS DE LA PRODUCCION DE GRANOS EN MÉXICO,  CICLO OTONO INVIERNO.</vt:lpstr>
      <vt:lpstr>PERSPECTIVAS DE LA PRODUCCION DE GRANOS EN MÉXICO,  CICLO PRIMAVERA VERANO.</vt:lpstr>
      <vt:lpstr>VOLUMEN DE PRODUCCIÓN DE CARNE EN CANAL Y PARTICIPACIÓN, AÑO 2014 VS 2015</vt:lpstr>
      <vt:lpstr>VOLUMEN DE PRODUCCIÓN DE LECHE Y OTROS PRODUCTOS PECUARIOS,  AÑO 2014 vs 2015</vt:lpstr>
      <vt:lpstr>5. AVANCES EN LA PRODUCCIÓN PESQUERA</vt:lpstr>
      <vt:lpstr>VOLUMEN DE PRODUCCIÓN PESQUERA  PRINCIPALES ESPECIES Y PARTICIPACIÓN, AÑO 2014 VS 2015</vt:lpstr>
      <vt:lpstr>VOLUMEN DE PRODUCCIÓN PESQUERA  DE SARDINA POR ENTIDAD FEDERATIVA Y PARTICIPACIÓN, AÑO 2014 VS 2015</vt:lpstr>
      <vt:lpstr>VOLUMEN DE PRODUCCIÓN PESQUERA  DE ATÚN POR ENTIDAD FEDERATIVA Y PARTICIPACIÓN, AÑO 2014 VS 2015</vt:lpstr>
      <vt:lpstr>VOLUMEN DE PRODUCCIÓN PESQUERA  DE CAMARÓN POR ENTIDAD FEDERATIVA Y PARTICIPACIÓN, AÑO 2014 VS 2015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DE INDICADORES MACROECONÓMICOS Y DEL SECTOR AGROALIMENTARIO</dc:title>
  <dc:creator>Consejo Nacional Agropecuario</dc:creator>
  <cp:lastModifiedBy>Marco A. Galindo Olguín</cp:lastModifiedBy>
  <cp:revision>569</cp:revision>
  <cp:lastPrinted>2015-10-05T18:10:33Z</cp:lastPrinted>
  <dcterms:created xsi:type="dcterms:W3CDTF">2015-06-01T16:26:54Z</dcterms:created>
  <dcterms:modified xsi:type="dcterms:W3CDTF">2016-02-10T23:22:52Z</dcterms:modified>
</cp:coreProperties>
</file>